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  <p:sldMasterId id="2147483888" r:id="rId2"/>
  </p:sldMasterIdLst>
  <p:notesMasterIdLst>
    <p:notesMasterId r:id="rId62"/>
  </p:notesMasterIdLst>
  <p:sldIdLst>
    <p:sldId id="256" r:id="rId3"/>
    <p:sldId id="257" r:id="rId4"/>
    <p:sldId id="259" r:id="rId5"/>
    <p:sldId id="300" r:id="rId6"/>
    <p:sldId id="290" r:id="rId7"/>
    <p:sldId id="398" r:id="rId8"/>
    <p:sldId id="399" r:id="rId9"/>
    <p:sldId id="401" r:id="rId10"/>
    <p:sldId id="354" r:id="rId11"/>
    <p:sldId id="355" r:id="rId12"/>
    <p:sldId id="356" r:id="rId13"/>
    <p:sldId id="357" r:id="rId14"/>
    <p:sldId id="358" r:id="rId15"/>
    <p:sldId id="360" r:id="rId16"/>
    <p:sldId id="361" r:id="rId17"/>
    <p:sldId id="362" r:id="rId18"/>
    <p:sldId id="366" r:id="rId19"/>
    <p:sldId id="367" r:id="rId20"/>
    <p:sldId id="368" r:id="rId21"/>
    <p:sldId id="363" r:id="rId22"/>
    <p:sldId id="364" r:id="rId23"/>
    <p:sldId id="373" r:id="rId24"/>
    <p:sldId id="402" r:id="rId25"/>
    <p:sldId id="365" r:id="rId26"/>
    <p:sldId id="369" r:id="rId27"/>
    <p:sldId id="370" r:id="rId28"/>
    <p:sldId id="371" r:id="rId29"/>
    <p:sldId id="374" r:id="rId30"/>
    <p:sldId id="375" r:id="rId31"/>
    <p:sldId id="403" r:id="rId32"/>
    <p:sldId id="405" r:id="rId33"/>
    <p:sldId id="406" r:id="rId34"/>
    <p:sldId id="407" r:id="rId35"/>
    <p:sldId id="413" r:id="rId36"/>
    <p:sldId id="377" r:id="rId37"/>
    <p:sldId id="380" r:id="rId38"/>
    <p:sldId id="400" r:id="rId39"/>
    <p:sldId id="381" r:id="rId40"/>
    <p:sldId id="382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  <p:sldId id="394" r:id="rId51"/>
    <p:sldId id="395" r:id="rId52"/>
    <p:sldId id="408" r:id="rId53"/>
    <p:sldId id="396" r:id="rId54"/>
    <p:sldId id="262" r:id="rId55"/>
    <p:sldId id="350" r:id="rId56"/>
    <p:sldId id="397" r:id="rId57"/>
    <p:sldId id="409" r:id="rId58"/>
    <p:sldId id="410" r:id="rId59"/>
    <p:sldId id="411" r:id="rId60"/>
    <p:sldId id="412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C"/>
    <a:srgbClr val="ECEFF8"/>
    <a:srgbClr val="DFE8F1"/>
    <a:srgbClr val="000000"/>
    <a:srgbClr val="DD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8F6-046C-4A61-A4DD-0818A66BB8A0}" type="datetimeFigureOut">
              <a:rPr lang="en-IN" smtClean="0"/>
              <a:t>06-02-2017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E6B3-2D16-4A1B-99C8-9BB68DB865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4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108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Till Slide 30 of ISG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046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Till Slide 30 of ISG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2672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Till Slide 30 of ISG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396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05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592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272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5417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674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625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Till Slide 30 of ISG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9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Till Slide 30 of ISG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BE6B3-2D16-4A1B-99C8-9BB68DB86518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29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5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57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21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78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3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13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6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0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4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63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sldNum="0"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6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637010" cy="192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Debasis Samanta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Computer Science &amp; Engineering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Indian Institute of Technology Kharagpur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Spring-2017</a:t>
            </a:r>
            <a:endParaRPr lang="en-IN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35" y="980728"/>
            <a:ext cx="835292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Programming and Data Structures</a:t>
            </a:r>
            <a:endParaRPr lang="en-IN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4"/>
          <a:stretch/>
        </p:blipFill>
        <p:spPr>
          <a:xfrm>
            <a:off x="2987824" y="2426927"/>
            <a:ext cx="2736304" cy="153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Declaring 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variables, the arrays that are used in a program must be declared before they are used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syntax: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array-name [size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specifies the type of element that will be contained in the array (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float, char, etc.)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an integer constant which indicates the maximum number of elements that can be stored inside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array.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marL="365760" lvl="1" indent="0">
              <a:buNone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marks[5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N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0080" lvl="2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Here, marks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an array containing a maximum of 5 integers.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35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363272" cy="497544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365760" lvl="1" indent="0">
              <a:buNone/>
            </a:pPr>
            <a:r>
              <a:rPr lang="en-IN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x[10];</a:t>
            </a:r>
          </a:p>
          <a:p>
            <a:pPr marL="365760" lvl="1" indent="0">
              <a:buNone/>
            </a:pP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line[80];</a:t>
            </a:r>
          </a:p>
          <a:p>
            <a:pPr marL="365760" lvl="1" indent="0">
              <a:buNone/>
            </a:pP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 points[150];</a:t>
            </a:r>
          </a:p>
          <a:p>
            <a:pPr marL="365760" lvl="1" indent="0">
              <a:buNone/>
            </a:pP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name[35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65760" lvl="1" indent="0">
              <a:buNone/>
            </a:pPr>
            <a:endParaRPr lang="en-IN" sz="9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 careful!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we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not sure of the exact size of the array, we can define an array of a large size.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marks[50];   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element like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x[50], x[-1], x[100]</a:t>
            </a:r>
            <a:r>
              <a:rPr lang="en-I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</a:p>
          <a:p>
            <a:pPr marL="45720" indent="0">
              <a:buNone/>
            </a:pPr>
            <a:r>
              <a:rPr lang="en-IN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following kind of usage is illegal: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marks[n];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9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How an array is stored in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Starting from a given memory location, the successive array elements are allocated space </a:t>
            </a:r>
            <a:r>
              <a:rPr lang="en-I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consecutive memory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Here,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starting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array in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array index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That is, the location of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a[0]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at 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</a:t>
            </a:r>
            <a:r>
              <a:rPr lang="en-I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number of bytes allocated per array element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 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a[</a:t>
            </a:r>
            <a:r>
              <a:rPr lang="en-IN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allocated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the memory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 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*k</a:t>
            </a: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619672" y="2615270"/>
            <a:ext cx="5638800" cy="609600"/>
            <a:chOff x="1056" y="2640"/>
            <a:chExt cx="3552" cy="38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56" y="2640"/>
              <a:ext cx="3552" cy="384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440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824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208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224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767812" y="3302657"/>
            <a:ext cx="23637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smtClean="0">
                <a:solidFill>
                  <a:srgbClr val="7030A0"/>
                </a:solidFill>
              </a:rPr>
              <a:t>x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29272" y="330265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solidFill>
                  <a:srgbClr val="7030A0"/>
                </a:solidFill>
              </a:rPr>
              <a:t>x</a:t>
            </a:r>
            <a:r>
              <a:rPr lang="en-US" altLang="en-US" sz="1800" b="0" dirty="0" err="1" smtClean="0">
                <a:solidFill>
                  <a:srgbClr val="7030A0"/>
                </a:solidFill>
              </a:rPr>
              <a:t>+k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838872" y="3302657"/>
            <a:ext cx="797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>
                <a:solidFill>
                  <a:srgbClr val="7030A0"/>
                </a:solidFill>
              </a:rPr>
              <a:t>x</a:t>
            </a:r>
            <a:r>
              <a:rPr lang="en-US" altLang="en-US" sz="1800" b="0" dirty="0" smtClean="0">
                <a:solidFill>
                  <a:srgbClr val="7030A0"/>
                </a:solidFill>
              </a:rPr>
              <a:t>+2k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196684" y="2736713"/>
            <a:ext cx="23637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smtClean="0">
                <a:solidFill>
                  <a:srgbClr val="7030A0"/>
                </a:solidFill>
              </a:rPr>
              <a:t>a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3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Warning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363272" cy="511256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C, while accessing array elements, array bounds are not checked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E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xample: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marks[5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: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: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marks[8</a:t>
            </a:r>
            <a:r>
              <a:rPr lang="en-IN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N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75;</a:t>
            </a:r>
          </a:p>
          <a:p>
            <a:pPr marL="365760" lvl="1" indent="0">
              <a:buNone/>
            </a:pPr>
            <a:endParaRPr lang="en-I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above assignment would not 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report any error; however, execution will fail.</a:t>
            </a:r>
          </a:p>
          <a:p>
            <a:pPr lvl="8"/>
            <a:endParaRPr lang="en-IN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Rather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it may result in unpredictable program results.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Initialization of 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  </a:t>
            </a:r>
            <a:r>
              <a:rPr lang="en-IN" sz="18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[size]  =  { list of values };</a:t>
            </a:r>
          </a:p>
          <a:p>
            <a:pPr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sz="1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marks[5] = {72, 83, 65, 80, 76</a:t>
            </a: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</a:t>
            </a:r>
            <a:r>
              <a:rPr lang="en-IN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name[4] = {‘A’, ‘m’, ‘</a:t>
            </a:r>
            <a:r>
              <a:rPr lang="en-IN" sz="1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 ‘t’};</a:t>
            </a:r>
          </a:p>
          <a:p>
            <a:pPr lvl="8">
              <a:buFont typeface="Arial" pitchFamily="34" charset="0"/>
              <a:buChar char="•"/>
            </a:pPr>
            <a:endParaRPr lang="en-I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of values in the list is less than the number of elements,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 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remaining elements are automatically set to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zero.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float  total[5] = {24.2, -12.5, 35.1};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total[0]=24.2, total[1]=-12.5, total[2]=35.1, 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total[3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]=0, 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total[4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]=0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8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Initialization of 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 size declares is less than the elements in the initialization, then the excess elements will be ignored</a:t>
            </a:r>
          </a:p>
          <a:p>
            <a:pPr marL="365760" lvl="1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 total[5] =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1.5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3.5, 0.1, 0.2, 0.4};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last element namely 0.4 will be ignored!</a:t>
            </a:r>
          </a:p>
          <a:p>
            <a:pPr marL="365760" lvl="1" indent="0">
              <a:buNone/>
            </a:pPr>
            <a:endParaRPr lang="en-IN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size may be omitted. In such cases the compiler automatically allocates enough space for all initialized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elements.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flag[] = {1, 1, 1, 0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365760" lvl="1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name[] = {‘A’, ‘m’, ‘</a:t>
            </a:r>
            <a:r>
              <a:rPr lang="en-IN" sz="18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 ‘t’};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99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3334"/>
            <a:ext cx="8712968" cy="600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IN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1:  Find the minimum of a </a:t>
            </a:r>
            <a:r>
              <a:rPr lang="e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IN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10 N</a:t>
            </a:r>
            <a:r>
              <a:rPr lang="e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umbers</a:t>
            </a: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1600" y="1556792"/>
            <a:ext cx="698477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a[10],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min;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(“%d”, &amp;a[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min = 99999</a:t>
            </a:r>
            <a:r>
              <a:rPr lang="en-US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 (a[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 min)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min = 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(“\n Minimum is %d”, min);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ctr"/>
            <a:endParaRPr lang="en-IN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5613481" y="1785992"/>
            <a:ext cx="1440160" cy="576064"/>
          </a:xfrm>
          <a:prstGeom prst="borderCallout1">
            <a:avLst>
              <a:gd name="adj1" fmla="val 18750"/>
              <a:gd name="adj2" fmla="val -8333"/>
              <a:gd name="adj3" fmla="val 109022"/>
              <a:gd name="adj4" fmla="val -2122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 declaration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5522154" y="2829660"/>
            <a:ext cx="1622814" cy="576064"/>
          </a:xfrm>
          <a:prstGeom prst="borderCallout1">
            <a:avLst>
              <a:gd name="adj1" fmla="val 18750"/>
              <a:gd name="adj2" fmla="val -8333"/>
              <a:gd name="adj3" fmla="val 63358"/>
              <a:gd name="adj4" fmla="val -833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array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5522154" y="4102528"/>
            <a:ext cx="1622814" cy="576064"/>
          </a:xfrm>
          <a:prstGeom prst="borderCallout1">
            <a:avLst>
              <a:gd name="adj1" fmla="val 18750"/>
              <a:gd name="adj2" fmla="val -8333"/>
              <a:gd name="adj3" fmla="val 95975"/>
              <a:gd name="adj4" fmla="val -1165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array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2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3334"/>
            <a:ext cx="8712968" cy="600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Alternate Version #1</a:t>
            </a: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1600" y="1844824"/>
            <a:ext cx="698477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  size   10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a[size],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min;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(“%d”, &amp;a[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min = 99999;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&lt;size;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 (a[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 min)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min = 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(“\n Minimum is %d”, min);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36003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 only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line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change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problem size.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4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3334"/>
            <a:ext cx="8712968" cy="600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Alternate Version #2</a:t>
            </a: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1600" y="1844824"/>
            <a:ext cx="698477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a[100],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min, n;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(“%d”, &amp;n);  /* Number of elements */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(“%d”, &amp;a[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min = 99999;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 (a[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 min)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min = a[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(“\n Minimum is %d”, min);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07504" y="1196753"/>
            <a:ext cx="8928992" cy="36003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Define an array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large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size and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only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required number of elements.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43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73334"/>
            <a:ext cx="8712968" cy="6005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 Computing GPA</a:t>
            </a:r>
            <a:endParaRPr lang="en-IN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1600" y="1844824"/>
            <a:ext cx="698477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nsub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6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grade_pt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nsub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cred[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nsub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gp_sum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cred_sum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nsub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(“%d %d”, &amp;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grade_pt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&amp;cred[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endParaRPr lang="en-US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nsub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gp_sum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grade_pt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* cred[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cred_sum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cred[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gp_sum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cred_sum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(“\n Grade point average:  is %d”, 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gpa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36003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Handling two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at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17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708920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Lecture #4</a:t>
            </a: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Arrays and Strings</a:t>
            </a:r>
            <a:endParaRPr lang="en-IN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Things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annot </a:t>
            </a: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</a:p>
          <a:p>
            <a:pPr lvl="7">
              <a:buFont typeface="Arial" pitchFamily="34" charset="0"/>
              <a:buChar char="•"/>
            </a:pPr>
            <a:endParaRPr lang="en-IN" sz="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Suppose,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two array names.</a:t>
            </a:r>
          </a:p>
          <a:p>
            <a:pPr lvl="8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cannot be used as ordinary variables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to assign one array variable to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another is not possible</a:t>
            </a:r>
          </a:p>
          <a:p>
            <a:pPr marL="640080" lvl="2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b;   /* a and b are arrays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640080" lvl="2" indent="0">
              <a:buNone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== to directly compare array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 is not allowed</a:t>
            </a:r>
          </a:p>
          <a:p>
            <a:pPr marL="640080" lvl="2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b) 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………</a:t>
            </a:r>
          </a:p>
          <a:p>
            <a:pPr marL="640080" lvl="2" indent="0">
              <a:buNone/>
            </a:pPr>
            <a:endParaRPr lang="en-IN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 is not possible</a:t>
            </a:r>
          </a:p>
          <a:p>
            <a:pPr marL="640080" lvl="2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(“……”, a);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80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Accessing Array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8" y="1196753"/>
            <a:ext cx="8435281" cy="47525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IN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a[25</a:t>
            </a:r>
            <a:r>
              <a:rPr lang="en-IN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b[25</a:t>
            </a:r>
            <a:r>
              <a:rPr lang="en-IN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buFont typeface="Arial" pitchFamily="34" charset="0"/>
              <a:buChar char="•"/>
            </a:pPr>
            <a:endParaRPr lang="en-IN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copy the elements of one array to another?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copying individual elements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j&lt;25; </a:t>
            </a:r>
            <a:r>
              <a:rPr lang="en-IN" sz="18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a[j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b[j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45720" indent="0">
              <a:buNone/>
            </a:pPr>
            <a:endParaRPr lang="en-IN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them one element at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marL="365760" lvl="1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j&lt;25; </a:t>
            </a:r>
            <a:r>
              <a:rPr lang="en-IN" sz="18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(“%f”, &amp;a[j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" indent="0">
              <a:buNone/>
            </a:pPr>
            <a:r>
              <a:rPr lang="en-IN" sz="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ampersand (&amp;) is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necessary.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57196" y="5487616"/>
            <a:ext cx="8229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elements can be entered all in one line or in different lines.</a:t>
            </a:r>
          </a:p>
        </p:txBody>
      </p:sp>
    </p:spTree>
    <p:extLst>
      <p:ext uri="{BB962C8B-B14F-4D97-AF65-F5344CB8AC3E}">
        <p14:creationId xmlns:p14="http://schemas.microsoft.com/office/powerpoint/2010/main" val="9802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Accessing Array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8" y="1196753"/>
            <a:ext cx="8435281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a[25];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 (array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elements)</a:t>
            </a:r>
          </a:p>
          <a:p>
            <a:pPr lvl="8">
              <a:buFont typeface="Arial" panose="020B0604020202020204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printing them one element at a time.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j&lt;25; </a:t>
            </a:r>
            <a:r>
              <a:rPr lang="en-IN" sz="18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%f”, a[j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" indent="0">
              <a:buNone/>
            </a:pPr>
            <a:endParaRPr lang="en-IN" sz="1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3538" indent="174625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elements are printed all in one line (starting with a new line).</a:t>
            </a:r>
            <a:endParaRPr lang="en-IN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(“\n”);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j&lt;25; </a:t>
            </a:r>
            <a:r>
              <a:rPr lang="en-IN" sz="18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f”, a[j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IN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-D Arrays</a:t>
            </a:r>
            <a:endParaRPr lang="en-IN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Two Dimensional 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 require us to store a table of values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table contains a total of 20 values, five in each line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table can be regarded as a matrix consisting of four rows and five columns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allows us to define such tables of items by using </a:t>
            </a:r>
            <a:r>
              <a:rPr lang="en-I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2-D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arrays.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03294"/>
              </p:ext>
            </p:extLst>
          </p:nvPr>
        </p:nvGraphicFramePr>
        <p:xfrm>
          <a:off x="827584" y="1811660"/>
          <a:ext cx="7056781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652"/>
                <a:gridCol w="1199653"/>
                <a:gridCol w="1270221"/>
                <a:gridCol w="1129085"/>
                <a:gridCol w="1129085"/>
                <a:gridCol w="1129085"/>
              </a:tblGrid>
              <a:tr h="356084"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1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2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3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4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5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029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1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029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2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horzOverflow="overflow"/>
                </a:tc>
              </a:tr>
              <a:tr h="361029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3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horzOverflow="overflow"/>
                </a:tc>
              </a:tr>
              <a:tr h="361029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4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rgbClr val="252595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 b="1">
                          <a:solidFill>
                            <a:srgbClr val="336600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259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6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Declaring 2-D 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form:-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 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row_size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column_size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65760" lvl="1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marks[4][5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float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sales[12][25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double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matrix[100][100];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03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Accessing Elements of a 2-D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 to that for 1-D array, but use two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indices.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x[m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][n] = 0;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c[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][k] += a[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* b[j][k];</a:t>
            </a:r>
          </a:p>
          <a:p>
            <a:pPr marL="365760" lvl="1" indent="0">
              <a:buNone/>
            </a:pPr>
            <a:r>
              <a:rPr lang="en-IN" sz="1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IN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indicates row, second indicates column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Both the indices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 expressions which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would evaluate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integer values.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x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(a[j*3][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k+2]); 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5760" lvl="1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0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Storing a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2-D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 in Memory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Starting from a given memory location, the elements are stored row-wise in consecutive memory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locations.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starting address of the array in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memory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number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columns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number of bytes allocated per array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</a:t>
            </a:r>
          </a:p>
          <a:p>
            <a:pPr marL="365760" lvl="1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::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allocated memory location at  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 (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c + j) * k</a:t>
            </a:r>
          </a:p>
          <a:p>
            <a:pPr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6660" y="4857000"/>
            <a:ext cx="8763000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700" spc="-3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a[0]0] a[0][1] a[0]2] a[0][3] a[1][0] a[1][1] a[1][2] a[1][3] a[2][0] a[2][1] a[2][2] a[2][3]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95536" y="5210943"/>
            <a:ext cx="2514600" cy="0"/>
          </a:xfrm>
          <a:prstGeom prst="lin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062908" y="5184273"/>
            <a:ext cx="2743200" cy="0"/>
          </a:xfrm>
          <a:prstGeom prst="lin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034708" y="5178048"/>
            <a:ext cx="2743200" cy="0"/>
          </a:xfrm>
          <a:prstGeom prst="lin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28936" y="520713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Row 0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38414" y="5178048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Row 1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670054" y="5139046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Row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653" y="2708920"/>
            <a:ext cx="252478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a 2-D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reading them one element at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 (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 (j=0;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&lt;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(“%f”, &amp;a[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" indent="0">
              <a:buNone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ampersand (&amp;) is necessary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IN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elements can be entered all in one line or in different lines.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3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Printing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a 2-D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printing them one element at a time.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%f”, a[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 are printed one per line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 (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(“%f”, a[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][j]);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05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63628"/>
            <a:ext cx="4968552" cy="46416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concept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1-Dimensional Arrays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 of 1-D arrays in C programs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Initialization of 1-D arrays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C programs dealing with 1-D arrays</a:t>
            </a:r>
          </a:p>
          <a:p>
            <a:pPr lvl="8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2-Dimensional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</a:t>
            </a:r>
          </a:p>
          <a:p>
            <a:pPr lvl="2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 of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2-D arrays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 programs</a:t>
            </a:r>
          </a:p>
          <a:p>
            <a:pPr lvl="2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Initialization of 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-D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arrays</a:t>
            </a:r>
          </a:p>
          <a:p>
            <a:pPr lvl="2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C programs dealing with 1-D arrays</a:t>
            </a:r>
          </a:p>
          <a:p>
            <a:pPr lvl="1"/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Today’s Discussion…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76056" y="1363628"/>
            <a:ext cx="4968552" cy="464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Strings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Basic concepts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Declaration of strings in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Initialization of a string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C-library functions for strings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C-programs with strings</a:t>
            </a:r>
          </a:p>
          <a:p>
            <a:pPr lvl="1"/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Printing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a 2-D 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elements are printed nicely in matrix form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anose="020B0604020202020204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45720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(“\n”);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(j=0; j&lt;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(“%f   ”, a[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9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1: Reading a Matrix </a:t>
            </a:r>
            <a:r>
              <a:rPr lang="en-IN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40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sz="4000" baseline="-25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IN" sz="4000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IN" sz="4000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element of a matrix of integers of size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395" y="2132856"/>
            <a:ext cx="4957201" cy="341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Matrix Addition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the sum of two matrix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baseline="-25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mxn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IN" baseline="-25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mxn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anddtore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result in </a:t>
            </a:r>
            <a:r>
              <a:rPr lang="en-IN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baseline="-25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mxn</a:t>
            </a:r>
            <a:endParaRPr lang="en-IN" baseline="-25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095" y="1735200"/>
            <a:ext cx="6415801" cy="44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3: Matrix Multiplication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199" y="1054547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the product of two matrices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0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sz="2000" baseline="-25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IN" sz="20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20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N" sz="2000" baseline="-25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IN" sz="20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store the result in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sz="2000" baseline="-25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IN" sz="20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IN" sz="20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445" y="1593828"/>
            <a:ext cx="6609101" cy="457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Arrays Beyond 2-D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2775"/>
            <a:ext cx="8363272" cy="4536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language allows arrays of three or more dimensions. The general form of a multi-dimensional array is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[s</a:t>
            </a:r>
            <a:r>
              <a:rPr lang="en-IN" baseline="-25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][s</a:t>
            </a:r>
            <a:r>
              <a:rPr lang="en-IN" baseline="-25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][s</a:t>
            </a:r>
            <a:r>
              <a:rPr lang="en-IN" baseline="-25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]…[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baseline="-25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Here, </a:t>
            </a:r>
            <a:r>
              <a:rPr lang="en-IN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IN" sz="2000" baseline="-25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 size of the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i-th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dimension.</a:t>
            </a:r>
          </a:p>
          <a:p>
            <a:pPr marL="45720" indent="0">
              <a:buNone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Examples.</a:t>
            </a: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rainFall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[day][month][city];</a:t>
            </a:r>
          </a:p>
          <a:p>
            <a:pPr marL="45720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store the rainfall data for each day in a year and for a number of cities.</a:t>
            </a:r>
          </a:p>
          <a:p>
            <a:pPr marL="45720" indent="0">
              <a:buNone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table[2][3][4] = {{{1.0, 2.0, 3.0}, {4.0, 5.0, 6.0}},……};       </a:t>
            </a:r>
            <a:endParaRPr lang="en-IN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declares a 3-D 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 </a:t>
            </a:r>
            <a:r>
              <a:rPr lang="en-IN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24 float values </a:t>
            </a:r>
            <a:r>
              <a:rPr lang="en-IN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initialize the first and second rows of the first entries in </a:t>
            </a:r>
            <a:r>
              <a:rPr lang="en-IN" sz="1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third dimension.</a:t>
            </a:r>
            <a:endParaRPr lang="en-IN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984" y="2996952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Strings</a:t>
            </a:r>
            <a:endParaRPr lang="en-IN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1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string is an array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characters are stored in memory in ASCII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code.</a:t>
            </a: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 is represented as a sequence of characters terminated by the null (‘\0’) character.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673507" y="4012504"/>
            <a:ext cx="2743200" cy="457200"/>
            <a:chOff x="2304" y="3408"/>
            <a:chExt cx="1728" cy="288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744" y="3408"/>
              <a:ext cx="288" cy="288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‘\0’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880" y="3408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92" y="3408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304" y="3408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H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456" y="3408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168" y="3408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latin typeface="Times New Roman" panose="02020603050405020304" pitchFamily="18" charset="0"/>
                  <a:cs typeface="Arial" panose="020B0604020202020204" pitchFamily="34" charset="0"/>
                </a:rPr>
                <a:t>l</a:t>
              </a:r>
            </a:p>
          </p:txBody>
        </p:sp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385913" y="4075875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7030A0"/>
                </a:solidFill>
              </a:rPr>
              <a:t>“Hello”  </a:t>
            </a:r>
            <a:r>
              <a:rPr lang="en-US" altLang="en-US" dirty="0">
                <a:solidFill>
                  <a:srgbClr val="7030A0"/>
                </a:solidFill>
                <a:sym typeface="Wingdings" panose="05000000000000000000" pitchFamily="2" charset="2"/>
              </a:rPr>
              <a:t></a:t>
            </a:r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36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Character Arrays and Strings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N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C[8] = </a:t>
            </a:r>
            <a:r>
              <a:rPr lang="en-IN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{‘d',‘e',‘b',‘a',‘s',‘</a:t>
            </a:r>
            <a:r>
              <a:rPr lang="en-IN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',‘s','\</a:t>
            </a:r>
            <a:r>
              <a:rPr lang="en-IN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N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'};</a:t>
            </a:r>
          </a:p>
          <a:p>
            <a:pPr lvl="8">
              <a:buFont typeface="Arial" pitchFamily="34" charset="0"/>
              <a:buChar char="•"/>
            </a:pPr>
            <a:endParaRPr lang="en-IN" sz="12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C[0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gets the value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‘d',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C[1] the value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‘e',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so on. The last (7th) location receives the null character ‘\0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Null-terminated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 arrays are also called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strings.</a:t>
            </a: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Strings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initialized in an alternative way. The last declaration is equivalent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C[16]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“India is great!";</a:t>
            </a:r>
          </a:p>
          <a:p>
            <a:pPr marL="45720" indent="0">
              <a:buNone/>
            </a:pPr>
            <a:endParaRPr lang="en-IN" sz="8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8203" lvl="1" indent="-174625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trailing null character is missing here.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automatically puts it at the end. </a:t>
            </a:r>
            <a:endParaRPr lang="en-IN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97315" lvl="8" indent="-174625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8203" lvl="1" indent="-174625">
              <a:buFont typeface="Arial" pitchFamily="34" charset="0"/>
              <a:buChar char="•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also that for individual characters, C uses single quotes, whereas for strings, it uses double quotes.  </a:t>
            </a:r>
            <a:endParaRPr lang="en-IN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Declaring String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string is declared like any other array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8">
              <a:buFont typeface="Arial" pitchFamily="34" charset="0"/>
              <a:buChar char="•"/>
            </a:pPr>
            <a:endParaRPr lang="en-IN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string-name [size];</a:t>
            </a:r>
          </a:p>
          <a:p>
            <a:pPr marL="2810002" lvl="8" indent="87313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Here, </a:t>
            </a: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determines the number of characters in </a:t>
            </a:r>
            <a:r>
              <a:rPr lang="en-IN" sz="20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string_name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(including for null character ‘\0’)</a:t>
            </a:r>
          </a:p>
          <a:p>
            <a:pPr marL="450850" indent="0">
              <a:buNone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a character string is assigned to a character array, it automatically appends the null character (‘\0’) at the end of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07704" y="4653136"/>
            <a:ext cx="4504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C[16] = “India is great!";</a:t>
            </a:r>
          </a:p>
        </p:txBody>
      </p:sp>
    </p:spTree>
    <p:extLst>
      <p:ext uri="{BB962C8B-B14F-4D97-AF65-F5344CB8AC3E}">
        <p14:creationId xmlns:p14="http://schemas.microsoft.com/office/powerpoint/2010/main" val="36176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lvl="1" indent="-365125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name[30];</a:t>
            </a:r>
          </a:p>
          <a:p>
            <a:pPr marL="365125" indent="-365125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city[15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365125" indent="-365125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dob[11];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string may be initialized at the time of declaration.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city[15] = “Calcutta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city[15]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={‘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’,‘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’,‘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’,’c’,‘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’,‘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’,’t’,‘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’};</a:t>
            </a: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dob[] = “12-10-1975”;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027676" y="2852936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7030A0"/>
                </a:solidFill>
              </a:rPr>
              <a:t>Equivalent</a:t>
            </a:r>
            <a:endParaRPr lang="en-US" altLang="en-US" sz="2000" b="1" dirty="0">
              <a:solidFill>
                <a:srgbClr val="7030A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6591300" y="3222268"/>
            <a:ext cx="1221060" cy="5334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5524500" y="3222268"/>
            <a:ext cx="2287860" cy="3048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16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Arrays</a:t>
            </a:r>
            <a:endParaRPr lang="en-IN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2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Strings from the Keyboard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different cases will be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considered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words</a:t>
            </a:r>
          </a:p>
          <a:p>
            <a:pPr lvl="1"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entire line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2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“words”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can be used with the “%s” format specification.</a:t>
            </a: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 name[30];</a:t>
            </a:r>
          </a:p>
          <a:p>
            <a:pPr marL="45720" indent="0">
              <a:buNone/>
            </a:pP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:</a:t>
            </a:r>
            <a:endParaRPr lang="en-IN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N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(“%s”, name</a:t>
            </a:r>
            <a:r>
              <a:rPr lang="en-IN" sz="18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" indent="0">
              <a:buNone/>
            </a:pPr>
            <a:endParaRPr lang="en-IN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ampersand (&amp;) is not required before the variable name with “%s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problem here is that the string is taken to be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first white space (blank, tab, carriage return, etc.)</a:t>
            </a: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we type 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Debasis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Samanta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 will be assigned the string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Debasis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13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a “line of text”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many applications, we need to read in an entire line of text (including blank spaces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8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can use the </a:t>
            </a:r>
            <a:r>
              <a:rPr lang="en-IN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getchar</a:t>
            </a:r>
            <a:r>
              <a:rPr lang="en-IN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for the purpose.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77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a “line of text”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71600" y="1556792"/>
            <a:ext cx="6984776" cy="4104456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 line[81],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c=0;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line[c] =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 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‘\n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c – 1;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line[c] = ‘\0’;</a:t>
            </a: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4191000" y="22098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" name="AutoShape 4"/>
          <p:cNvSpPr>
            <a:spLocks/>
          </p:cNvSpPr>
          <p:nvPr/>
        </p:nvSpPr>
        <p:spPr bwMode="auto">
          <a:xfrm>
            <a:off x="4307396" y="4659424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953000" y="2776835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characters until CR (‘\n’) is encountered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026986" y="4641058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it a valid string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6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Reading a line :: Alternate Approach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81747" y="1772782"/>
            <a:ext cx="6984776" cy="152797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 line[81];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6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(“%[ABCDEFGHIJKLMNOPQRSTUVWXYZ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]”, line);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81747" y="4369442"/>
            <a:ext cx="6984776" cy="152797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 line[81];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(“%[^\n]”, line);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7798" y="1196752"/>
            <a:ext cx="8492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Reads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string containing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uppercase characters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 blank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spaces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7798" y="3701161"/>
            <a:ext cx="8492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"/>
              </a:spcBef>
            </a:pP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Reads a string containing any </a:t>
            </a:r>
            <a:r>
              <a:rPr lang="en-I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characters:</a:t>
            </a:r>
            <a:endParaRPr lang="en-I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9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Writing Strings to the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12775"/>
            <a:ext cx="8363272" cy="453650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can use 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the “%s” format specification.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(“\n %s”, name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Alternatively, we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use </a:t>
            </a:r>
            <a:r>
              <a:rPr lang="en-IN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format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each character one after another.</a:t>
            </a:r>
          </a:p>
          <a:p>
            <a:pPr marL="365760" lvl="1" indent="0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45720" indent="0">
              <a:buNone/>
            </a:pP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(name[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++] !=‘\0’)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(“%c”, name[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2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Processing Character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exists a set of C library functions for character string manipulation.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  string copy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::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length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::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comparison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strtcat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::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concatenation</a:t>
            </a:r>
          </a:p>
          <a:p>
            <a:pPr marL="45720" indent="0">
              <a:buNone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required to add the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 &lt;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0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strcpy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Works very much like a string assignment operator.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(string1, string2);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Assigns the contents of string2 to string1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(city, “Calcutta”);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(city,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mycity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" indent="0">
              <a:buNone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Warning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Assignment operator do not work for strings.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city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“Calcutta”;  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2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strlen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Counts and returns the number of characters in a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string.</a:t>
            </a: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 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(string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);/*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an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>
              <a:buFont typeface="Arial" pitchFamily="34" charset="0"/>
              <a:buChar char="•"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null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 (‘\0’) at the end is not counted.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Counting ends at the first null character.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40918" y="4077072"/>
            <a:ext cx="6790156" cy="1527975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 city[15];</a:t>
            </a:r>
          </a:p>
          <a:p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(city, “Calcutta”);</a:t>
            </a:r>
          </a:p>
          <a:p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IN" altLang="en-US" sz="16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IN" altLang="en-US" sz="16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(city);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555682" y="4230833"/>
            <a:ext cx="236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is assigned 8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3923927" y="4600165"/>
            <a:ext cx="2520279" cy="845059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0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strcmp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Compares two character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strings.</a:t>
            </a:r>
          </a:p>
          <a:p>
            <a:pPr marL="365760" lvl="1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(string1, string2);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Compares the two strings and returns 0 if they are identical; non-zero otherwise.</a:t>
            </a: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:-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(city, “Delhi”) = = 0)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  …… }</a:t>
            </a: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endParaRPr lang="en-IN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(city1, city2) ! = 0)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{  ……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5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Some Examples of 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30" name="Picture 6" descr="Image result for An array of tre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08704"/>
            <a:ext cx="3168352" cy="211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1032" name="Picture 8" descr="Image result for An array of tre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34306"/>
            <a:ext cx="2592288" cy="267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9665" y="4085664"/>
            <a:ext cx="2832695" cy="2121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014" y="1234306"/>
            <a:ext cx="3611840" cy="219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strcat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Joins or concatenates two strings together.</a:t>
            </a:r>
          </a:p>
          <a:p>
            <a:pPr marL="45720" indent="0">
              <a:buNone/>
            </a:pP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(string1, string2);</a:t>
            </a:r>
            <a:endParaRPr lang="en-IN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string2 is appended to the end of string1.</a:t>
            </a: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null character at the end of string1 is removed, and string2 is joined at that point.</a:t>
            </a: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marL="45720" indent="0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(name1, “Amit “);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(name2, “Roy“);</a:t>
            </a:r>
          </a:p>
          <a:p>
            <a:pPr marL="45720" indent="0">
              <a:buNone/>
            </a:pP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(name1, name2);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9" name="Group 39"/>
          <p:cNvGrpSpPr>
            <a:grpSpLocks/>
          </p:cNvGrpSpPr>
          <p:nvPr/>
        </p:nvGrpSpPr>
        <p:grpSpPr bwMode="auto">
          <a:xfrm>
            <a:off x="4717732" y="4730273"/>
            <a:ext cx="2286000" cy="457200"/>
            <a:chOff x="3216" y="3312"/>
            <a:chExt cx="1440" cy="288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3792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3504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3216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4368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1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4080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</a:t>
              </a:r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5632132" y="3384495"/>
            <a:ext cx="2286000" cy="457200"/>
            <a:chOff x="3216" y="3312"/>
            <a:chExt cx="1440" cy="288"/>
          </a:xfrm>
        </p:grpSpPr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2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504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216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368" y="3312"/>
              <a:ext cx="288" cy="288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‘\0’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080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</a:t>
              </a:r>
            </a:p>
          </p:txBody>
        </p:sp>
      </p:grpSp>
      <p:grpSp>
        <p:nvGrpSpPr>
          <p:cNvPr id="36" name="Group 39"/>
          <p:cNvGrpSpPr>
            <a:grpSpLocks/>
          </p:cNvGrpSpPr>
          <p:nvPr/>
        </p:nvGrpSpPr>
        <p:grpSpPr bwMode="auto">
          <a:xfrm>
            <a:off x="5872150" y="4064614"/>
            <a:ext cx="1828800" cy="457200"/>
            <a:chOff x="3216" y="3312"/>
            <a:chExt cx="1152" cy="288"/>
          </a:xfrm>
        </p:grpSpPr>
        <p:sp>
          <p:nvSpPr>
            <p:cNvPr id="37" name="Rectangle 28"/>
            <p:cNvSpPr>
              <a:spLocks noChangeArrowheads="1"/>
            </p:cNvSpPr>
            <p:nvPr/>
          </p:nvSpPr>
          <p:spPr bwMode="auto">
            <a:xfrm>
              <a:off x="3792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29"/>
            <p:cNvSpPr>
              <a:spLocks noChangeArrowheads="1"/>
            </p:cNvSpPr>
            <p:nvPr/>
          </p:nvSpPr>
          <p:spPr bwMode="auto">
            <a:xfrm>
              <a:off x="3504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o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3216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R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32"/>
            <p:cNvSpPr>
              <a:spLocks noChangeArrowheads="1"/>
            </p:cNvSpPr>
            <p:nvPr/>
          </p:nvSpPr>
          <p:spPr bwMode="auto">
            <a:xfrm>
              <a:off x="4080" y="3312"/>
              <a:ext cx="288" cy="288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latin typeface="Times New Roman" panose="02020603050405020304" pitchFamily="18" charset="0"/>
                  <a:cs typeface="Arial" panose="020B0604020202020204" pitchFamily="34" charset="0"/>
                </a:rPr>
                <a:t>‘\0’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39"/>
          <p:cNvGrpSpPr>
            <a:grpSpLocks/>
          </p:cNvGrpSpPr>
          <p:nvPr/>
        </p:nvGrpSpPr>
        <p:grpSpPr bwMode="auto">
          <a:xfrm>
            <a:off x="7015150" y="4738831"/>
            <a:ext cx="1828800" cy="457200"/>
            <a:chOff x="3216" y="3312"/>
            <a:chExt cx="1152" cy="288"/>
          </a:xfrm>
        </p:grpSpPr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3792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3504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o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30"/>
            <p:cNvSpPr>
              <a:spLocks noChangeArrowheads="1"/>
            </p:cNvSpPr>
            <p:nvPr/>
          </p:nvSpPr>
          <p:spPr bwMode="auto">
            <a:xfrm>
              <a:off x="3216" y="3312"/>
              <a:ext cx="288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R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4080" y="3312"/>
              <a:ext cx="288" cy="288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b="1" dirty="0" smtClean="0">
                  <a:latin typeface="Times New Roman" panose="02020603050405020304" pitchFamily="18" charset="0"/>
                  <a:cs typeface="Arial" panose="020B0604020202020204" pitchFamily="34" charset="0"/>
                </a:rPr>
                <a:t>‘\0’</a:t>
              </a:r>
              <a:endParaRPr lang="en-US" altLang="en-US" sz="2000" b="1" dirty="0">
                <a:solidFill>
                  <a:schemeClr val="dk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2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2: Page Statistics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1331640"/>
            <a:ext cx="8280920" cy="4329608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Read a </a:t>
            </a:r>
            <a:r>
              <a:rPr lang="en-IN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of text and </a:t>
            </a:r>
            <a:r>
              <a:rPr lang="en-IN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the number of </a:t>
            </a:r>
            <a:r>
              <a:rPr lang="en-IN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uppercase in the text </a:t>
            </a:r>
            <a:r>
              <a:rPr lang="en-IN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 line[81];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n, count=0;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(“%[^\n]”, line);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(line);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if  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isupper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(line[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count++;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(“\n The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no.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uppercase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ltr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 is %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”,line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count);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76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 1: Upper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ase </a:t>
            </a:r>
            <a:r>
              <a:rPr lang="en-I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ounting 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6886" y="1331640"/>
            <a:ext cx="8820472" cy="4840560"/>
          </a:xfrm>
          <a:prstGeom prst="roundRect">
            <a:avLst>
              <a:gd name="adj" fmla="val 2871"/>
            </a:avLst>
          </a:prstGeom>
          <a:solidFill>
            <a:srgbClr val="ECEFF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Read a </a:t>
            </a:r>
            <a:r>
              <a:rPr lang="en-IN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 </a:t>
            </a:r>
            <a:r>
              <a:rPr lang="en-IN" alt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count the number of uppercase letters */</a:t>
            </a:r>
          </a:p>
          <a:p>
            <a:endParaRPr lang="en-IN" altLang="en-US" sz="1400" dirty="0" smtClean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 &lt;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 1000;</a:t>
            </a: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myText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[MAX];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n,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lCount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((c=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!= 0)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myText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++] = c;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myText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‘\0’;</a:t>
            </a:r>
          </a:p>
          <a:p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myText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 (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myText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]){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case ‘ ‘: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break;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case ‘\.’ :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lcount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break;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}</a:t>
            </a: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N" altLang="en-US" sz="1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(“\n The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</a:t>
            </a:r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 is %d and sentences is %d”,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wCount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altLang="en-US" sz="1400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lCount</a:t>
            </a:r>
            <a:r>
              <a:rPr lang="en-IN" altLang="en-US" sz="14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N" altLang="en-US" sz="14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altLang="en-US" sz="1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70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Any questio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10" y="1628800"/>
            <a:ext cx="2304256" cy="358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9361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Any question?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5301208"/>
            <a:ext cx="7704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may post your question(s) at the “Discussion Forum” maintained in the course Web page.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9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Ponder…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array of integer of size 10 is declared. Compiler then allocate memory for it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which memory (cache, main memory, secondary memory) the memory is allocated?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it is stored in maim memory, then in which part of the memory (data area, heap area or instruction area) it is stored?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memory (in Bytes), usually it will take?</a:t>
            </a:r>
          </a:p>
          <a:p>
            <a:pPr marL="70866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they stored in contagious locations or distributed at random thorough the entire memory available?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arrays x and y are declared as follows.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x[100] ;        double y [100];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Which would take more amount? Why?</a:t>
            </a:r>
          </a:p>
          <a:p>
            <a:pPr marL="45720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Suppose, you have declared an array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x[100];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word size of the memory is 2 bytes. If the starting location of the array (i.e., the location of x[0]) in the memory is 1124, then what will be the memory location of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x[8]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76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</a:t>
            </a:r>
            <a:r>
              <a:rPr lang="en-US" altLang="zh-CN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Ponder…</a:t>
            </a:r>
            <a:endParaRPr lang="en-US" altLang="zh-CN" sz="4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 #04: © DSamanta</a:t>
            </a:r>
            <a:endParaRPr lang="en-IN" sz="1000" b="0" i="1" dirty="0"/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Suppose, we want to store the following data into an array, which is declared as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a2z [100]; 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 0, A, a, -1, 55, *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Is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possible to store them? If not, why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747772" lvl="8" indent="-342900">
              <a:lnSpc>
                <a:spcPct val="150000"/>
              </a:lnSpc>
              <a:buFont typeface="+mj-lt"/>
              <a:buAutoNum type="arabicPeriod" startAt="5"/>
            </a:pPr>
            <a:endParaRPr lang="en-US" sz="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the memory location of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memory, if the starting location of the array is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2-D array is stored in column major order? Assume, each element of the array needs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words of the memory.</a:t>
            </a:r>
          </a:p>
          <a:p>
            <a:pPr marL="388620" indent="-342900">
              <a:lnSpc>
                <a:spcPct val="150000"/>
              </a:lnSpc>
              <a:buFont typeface="+mj-lt"/>
              <a:buAutoNum type="arabicPeriod" startAt="5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5"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5"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be the memory locations in (a) row-major and (b) column major order of any non-zero elements of the following diagonal matrices.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717032"/>
            <a:ext cx="1707932" cy="1337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664" y="5149291"/>
            <a:ext cx="2152200" cy="12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</a:t>
            </a:r>
            <a:r>
              <a:rPr lang="en-US" altLang="zh-CN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Ponder…</a:t>
            </a:r>
            <a:endParaRPr lang="en-US" altLang="zh-CN" sz="4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620" indent="-342900">
              <a:lnSpc>
                <a:spcPct val="150000"/>
              </a:lnSpc>
              <a:buFont typeface="+mj-lt"/>
              <a:buAutoNum type="arabicPeriod" startAt="7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that array A and B are declared as follows: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A[5][4];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B[4];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Find the errors (if any), in the following program segments</a:t>
            </a: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&lt;4;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(“%f”, B[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arenR" startAt="2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&lt;=5;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for (j=1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&lt;=4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A[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= 0;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0866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R" startAt="3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=4;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&gt;=0; </a:t>
            </a:r>
            <a:r>
              <a:rPr 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--)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(“%d”, &amp;B[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</a:t>
            </a:r>
            <a:r>
              <a:rPr lang="en-US" altLang="zh-CN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Ponder…</a:t>
            </a:r>
            <a:endParaRPr lang="en-US" altLang="zh-CN" sz="4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862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 variables can be assigned values in the following four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ways: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130" lvl="2" indent="-40005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type declaration </a:t>
            </a:r>
          </a:p>
          <a:p>
            <a:pPr marL="914400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a)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name[] = “India”;</a:t>
            </a:r>
          </a:p>
          <a:p>
            <a:pPr marL="914400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b)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name [ ] = {‘I’, ‘n’, ‘d’, ‘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 ‘a’, ‘\0’};\</a:t>
            </a:r>
          </a:p>
          <a:p>
            <a:pPr marL="91440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130" lvl="2" indent="-40005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strcpy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name);</a:t>
            </a: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130" lvl="2" indent="-400050">
              <a:spcBef>
                <a:spcPts val="0"/>
              </a:spcBef>
              <a:spcAft>
                <a:spcPts val="0"/>
              </a:spcAft>
              <a:buFont typeface="+mj-lt"/>
              <a:buAutoNum type="romanLcPeriod" startAt="3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Reading-in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string using </a:t>
            </a:r>
            <a:r>
              <a:rPr lang="en-US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function</a:t>
            </a: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(%s”, name);</a:t>
            </a:r>
          </a:p>
          <a:p>
            <a:pPr marL="64008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0130" lvl="2" indent="-400050">
              <a:spcBef>
                <a:spcPts val="0"/>
              </a:spcBef>
              <a:spcAft>
                <a:spcPts val="0"/>
              </a:spcAft>
              <a:buFont typeface="+mj-lt"/>
              <a:buAutoNum type="romanLcPeriod" startAt="4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using gets function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gets(name);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What is the advantages and limitations in the above ways of initializing a string variable. Explain your       answers with appropriate C programs.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required to store the name of 20 cities. Assume that name of a city should not exceed 20 characters. Give an idea how the data can be stored in a string matrix say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myCities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tht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myCity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stored the name of the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i-th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Problems for Practice…</a:t>
            </a:r>
          </a:p>
          <a:p>
            <a:pPr marL="0" indent="0" algn="ctr">
              <a:buNone/>
            </a:pPr>
            <a:endParaRPr lang="en-US" altLang="zh-CN" sz="2000" dirty="0">
              <a:solidFill>
                <a:srgbClr val="FF00FF"/>
              </a:solidFill>
              <a:ea typeface="宋体" pitchFamily="2" charset="-122"/>
            </a:endParaRPr>
          </a:p>
          <a:p>
            <a:pPr marL="0" indent="0">
              <a:buNone/>
            </a:pPr>
            <a:endParaRPr lang="en-IN" altLang="zh-CN" sz="2000" dirty="0" smtClean="0">
              <a:solidFill>
                <a:srgbClr val="FF00FF"/>
              </a:solidFill>
              <a:ea typeface="宋体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58</a:t>
            </a:fld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 sz="1000" b="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can check the Moodle course management system for a set of problems for your own practice.</a:t>
            </a:r>
          </a:p>
          <a:p>
            <a:pPr lvl="8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Login to the Moodle system at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http://cse.iitkgp.ac.in/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PDS Spring-2017 (Theory)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link “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My Courses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 to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Topic 4: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Arrays and Strings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Solutions to the problems in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Sheet #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will be uploaded in due time.</a:t>
            </a:r>
          </a:p>
        </p:txBody>
      </p:sp>
    </p:spTree>
    <p:extLst>
      <p:ext uri="{BB962C8B-B14F-4D97-AF65-F5344CB8AC3E}">
        <p14:creationId xmlns:p14="http://schemas.microsoft.com/office/powerpoint/2010/main" val="22535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#01: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10001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D51A-C1C7-4F6F-ADB4-90C3724E8DB4}" type="slidenum"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59</a:t>
            </a:fld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64417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you try to solve problems yourself, then you will learn many things automatically.</a:t>
            </a:r>
          </a:p>
          <a:p>
            <a:pPr lvl="1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/>
            <a:r>
              <a:rPr lang="en-US" sz="2400" dirty="0" smtClean="0">
                <a:solidFill>
                  <a:srgbClr val="B808BC"/>
                </a:solidFill>
                <a:latin typeface="Times New Roman" pitchFamily="18" charset="0"/>
                <a:cs typeface="Times New Roman" pitchFamily="18" charset="0"/>
              </a:rPr>
              <a:t>Spend few minutes and then enjoy the study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Concept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363272" cy="547260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applications require multiple data items 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have </a:t>
            </a: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characteristics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8">
              <a:buFont typeface="Arial" pitchFamily="34" charset="0"/>
              <a:buChar char="•"/>
            </a:pPr>
            <a:endParaRPr lang="en-I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mathematics, we often express such groups of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items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indexed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 marL="640080" lvl="2" indent="0">
              <a:buNone/>
            </a:pPr>
            <a:r>
              <a:rPr lang="en-IN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x</a:t>
            </a:r>
            <a:r>
              <a:rPr lang="en-IN" baseline="-25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en-IN" baseline="-25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</a:t>
            </a:r>
            <a:r>
              <a:rPr lang="en-IN" baseline="-25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N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…, x</a:t>
            </a:r>
            <a:r>
              <a:rPr lang="en-IN" baseline="-25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N" baseline="-25000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8">
              <a:buFont typeface="Arial" pitchFamily="34" charset="0"/>
              <a:buChar char="•"/>
            </a:pPr>
            <a:endParaRPr lang="en-IN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arrays essential for some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applications?</a:t>
            </a:r>
          </a:p>
          <a:p>
            <a:pPr lvl="2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Reading some numbers from the keyboard and then </a:t>
            </a:r>
          </a:p>
          <a:p>
            <a:pPr lvl="3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 them in ascending order.</a:t>
            </a:r>
          </a:p>
          <a:p>
            <a:pPr lvl="3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find the mode and standard deviation.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3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such a set of data can be stored in computer and subsequently process them?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Concept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1539" y="3251833"/>
            <a:ext cx="3038233" cy="1872208"/>
          </a:xfrm>
          <a:prstGeom prst="rect">
            <a:avLst/>
          </a:prstGeom>
        </p:spPr>
      </p:pic>
      <p:pic>
        <p:nvPicPr>
          <p:cNvPr id="2052" name="Picture 4" descr="Image result for 1-D arr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71813"/>
            <a:ext cx="28182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1-D arr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5404"/>
            <a:ext cx="5715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615652" y="2264516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1-D array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32258" y="5533766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-D array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14215" y="5375122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-D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488832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1-D Arrays</a:t>
            </a:r>
            <a:endParaRPr lang="en-IN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CS 11001 : Programming and Data Structures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Arrays</a:t>
            </a:r>
            <a:endParaRPr lang="en-IN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96753"/>
            <a:ext cx="8363272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Homogenous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types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data items constituting the group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share 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same name.</a:t>
            </a:r>
          </a:p>
          <a:p>
            <a:pPr marL="45720" indent="0">
              <a:buNone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x[10];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elements are accessed by 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specifying the 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en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IN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Lecture #04: © DSamanta</a:t>
            </a:r>
            <a:endParaRPr lang="en-IN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475656" y="3717032"/>
            <a:ext cx="5638800" cy="609600"/>
            <a:chOff x="1056" y="2640"/>
            <a:chExt cx="3552" cy="38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056" y="2640"/>
              <a:ext cx="3552" cy="384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440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824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208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224" y="2640"/>
              <a:ext cx="0" cy="38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IN"/>
            </a:p>
          </p:txBody>
        </p:sp>
      </p:grp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4610100" y="5013176"/>
            <a:ext cx="2504356" cy="609600"/>
          </a:xfrm>
          <a:prstGeom prst="wedgeRectCallout">
            <a:avLst>
              <a:gd name="adj1" fmla="val -72764"/>
              <a:gd name="adj2" fmla="val -150259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0" dirty="0" smtClean="0">
                <a:solidFill>
                  <a:srgbClr val="7030A0"/>
                </a:solidFill>
              </a:rPr>
              <a:t>x </a:t>
            </a:r>
            <a:r>
              <a:rPr lang="en-US" altLang="en-US" sz="1800" b="0" dirty="0">
                <a:solidFill>
                  <a:srgbClr val="7030A0"/>
                </a:solidFill>
              </a:rPr>
              <a:t>is a 10-element one dimensional array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27312" y="44044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>
                <a:solidFill>
                  <a:srgbClr val="7030A0"/>
                </a:solidFill>
              </a:rPr>
              <a:t>x[0]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085256" y="44044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smtClean="0">
                <a:solidFill>
                  <a:srgbClr val="7030A0"/>
                </a:solidFill>
              </a:rPr>
              <a:t>x[1]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694856" y="44044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smtClean="0">
                <a:solidFill>
                  <a:srgbClr val="7030A0"/>
                </a:solidFill>
              </a:rPr>
              <a:t>x[2]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504856" y="44044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smtClean="0">
                <a:solidFill>
                  <a:srgbClr val="7030A0"/>
                </a:solidFill>
              </a:rPr>
              <a:t>x[9]</a:t>
            </a:r>
            <a:endParaRPr lang="en-US" altLang="en-US" sz="1800" b="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CS 11001 : Programming and Data Structures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9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1338</TotalTime>
  <Words>3296</Words>
  <Application>Microsoft Office PowerPoint</Application>
  <PresentationFormat>On-screen Show (4:3)</PresentationFormat>
  <Paragraphs>805</Paragraphs>
  <Slides>59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宋体</vt:lpstr>
      <vt:lpstr>Arial</vt:lpstr>
      <vt:lpstr>Calibri</vt:lpstr>
      <vt:lpstr>Courier New</vt:lpstr>
      <vt:lpstr>Georgia</vt:lpstr>
      <vt:lpstr>Times New Roman</vt:lpstr>
      <vt:lpstr>Trebuchet MS</vt:lpstr>
      <vt:lpstr>Wingdings</vt:lpstr>
      <vt:lpstr>Slipstream</vt:lpstr>
      <vt:lpstr>1_Slipstream</vt:lpstr>
      <vt:lpstr>Programming and Data Structures</vt:lpstr>
      <vt:lpstr>PowerPoint Presentation</vt:lpstr>
      <vt:lpstr>Today’s Discussion…</vt:lpstr>
      <vt:lpstr>Arrays</vt:lpstr>
      <vt:lpstr>Some Examples of Arrays</vt:lpstr>
      <vt:lpstr>Basic Concept</vt:lpstr>
      <vt:lpstr>Basic Concept</vt:lpstr>
      <vt:lpstr>1-D Arrays</vt:lpstr>
      <vt:lpstr>Arrays</vt:lpstr>
      <vt:lpstr>Declaring Arrays</vt:lpstr>
      <vt:lpstr>Examples</vt:lpstr>
      <vt:lpstr>How an array is stored in memory?</vt:lpstr>
      <vt:lpstr>A Warning</vt:lpstr>
      <vt:lpstr>Initialization of Arrays</vt:lpstr>
      <vt:lpstr>Initialization of Arrays</vt:lpstr>
      <vt:lpstr>Example 1:  Find the minimum of a Set of 10 Numbers</vt:lpstr>
      <vt:lpstr>Alternate Version #1</vt:lpstr>
      <vt:lpstr>Alternate Version #2</vt:lpstr>
      <vt:lpstr>Example 2:  Computing GPA</vt:lpstr>
      <vt:lpstr>Things You Cannot Do</vt:lpstr>
      <vt:lpstr>Accessing Array</vt:lpstr>
      <vt:lpstr>Accessing Array</vt:lpstr>
      <vt:lpstr>2-D Arrays</vt:lpstr>
      <vt:lpstr>Two Dimensional Arrays</vt:lpstr>
      <vt:lpstr>Declaring 2-D Arrays</vt:lpstr>
      <vt:lpstr>Accessing Elements of a 2-D Array</vt:lpstr>
      <vt:lpstr>Storing a 2-D Array in Memory</vt:lpstr>
      <vt:lpstr>Reading the Elements of a 2-D Array</vt:lpstr>
      <vt:lpstr>Printing the Elements of a 2-D Array</vt:lpstr>
      <vt:lpstr>Printing the Elements of a 2-D Array</vt:lpstr>
      <vt:lpstr>Example 1: Reading a Matrix Amxn</vt:lpstr>
      <vt:lpstr>Example 2: Matrix Addition</vt:lpstr>
      <vt:lpstr>Example 3: Matrix Multiplication</vt:lpstr>
      <vt:lpstr>Arrays Beyond 2-D</vt:lpstr>
      <vt:lpstr>Strings</vt:lpstr>
      <vt:lpstr>Introduction</vt:lpstr>
      <vt:lpstr>Character Arrays and Strings</vt:lpstr>
      <vt:lpstr>Declaring String Variables</vt:lpstr>
      <vt:lpstr>Examples</vt:lpstr>
      <vt:lpstr>Reading Strings from the Keyboard</vt:lpstr>
      <vt:lpstr>Reading “words”</vt:lpstr>
      <vt:lpstr>Reading a “line of text”</vt:lpstr>
      <vt:lpstr>Reading a “line of text”</vt:lpstr>
      <vt:lpstr>Reading a line :: Alternate Approach</vt:lpstr>
      <vt:lpstr>Writing Strings to the Screen</vt:lpstr>
      <vt:lpstr>Processing Character Strings</vt:lpstr>
      <vt:lpstr>strcpy()</vt:lpstr>
      <vt:lpstr>strlen()</vt:lpstr>
      <vt:lpstr>strcmp()</vt:lpstr>
      <vt:lpstr>strcat()</vt:lpstr>
      <vt:lpstr>Example 2: Page Statistics</vt:lpstr>
      <vt:lpstr>Example 1: Upper Case Counting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IIT Kharagpur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Structures</dc:title>
  <dc:creator>Debasis Samanta</dc:creator>
  <cp:lastModifiedBy>ds</cp:lastModifiedBy>
  <cp:revision>318</cp:revision>
  <dcterms:created xsi:type="dcterms:W3CDTF">2016-12-06T07:31:32Z</dcterms:created>
  <dcterms:modified xsi:type="dcterms:W3CDTF">2017-02-07T00:20:19Z</dcterms:modified>
</cp:coreProperties>
</file>