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  <p:sldMasterId id="2147483888" r:id="rId2"/>
  </p:sldMasterIdLst>
  <p:notesMasterIdLst>
    <p:notesMasterId r:id="rId62"/>
  </p:notesMasterIdLst>
  <p:sldIdLst>
    <p:sldId id="256" r:id="rId3"/>
    <p:sldId id="257" r:id="rId4"/>
    <p:sldId id="259" r:id="rId5"/>
    <p:sldId id="300" r:id="rId6"/>
    <p:sldId id="290" r:id="rId7"/>
    <p:sldId id="398" r:id="rId8"/>
    <p:sldId id="399" r:id="rId9"/>
    <p:sldId id="401" r:id="rId10"/>
    <p:sldId id="354" r:id="rId11"/>
    <p:sldId id="355" r:id="rId12"/>
    <p:sldId id="356" r:id="rId13"/>
    <p:sldId id="357" r:id="rId14"/>
    <p:sldId id="358" r:id="rId15"/>
    <p:sldId id="360" r:id="rId16"/>
    <p:sldId id="361" r:id="rId17"/>
    <p:sldId id="362" r:id="rId18"/>
    <p:sldId id="366" r:id="rId19"/>
    <p:sldId id="367" r:id="rId20"/>
    <p:sldId id="368" r:id="rId21"/>
    <p:sldId id="363" r:id="rId22"/>
    <p:sldId id="364" r:id="rId23"/>
    <p:sldId id="373" r:id="rId24"/>
    <p:sldId id="402" r:id="rId25"/>
    <p:sldId id="365" r:id="rId26"/>
    <p:sldId id="369" r:id="rId27"/>
    <p:sldId id="370" r:id="rId28"/>
    <p:sldId id="371" r:id="rId29"/>
    <p:sldId id="374" r:id="rId30"/>
    <p:sldId id="375" r:id="rId31"/>
    <p:sldId id="403" r:id="rId32"/>
    <p:sldId id="405" r:id="rId33"/>
    <p:sldId id="406" r:id="rId34"/>
    <p:sldId id="407" r:id="rId35"/>
    <p:sldId id="413" r:id="rId36"/>
    <p:sldId id="377" r:id="rId37"/>
    <p:sldId id="380" r:id="rId38"/>
    <p:sldId id="400" r:id="rId39"/>
    <p:sldId id="381" r:id="rId40"/>
    <p:sldId id="382" r:id="rId41"/>
    <p:sldId id="385" r:id="rId42"/>
    <p:sldId id="386" r:id="rId43"/>
    <p:sldId id="387" r:id="rId44"/>
    <p:sldId id="388" r:id="rId45"/>
    <p:sldId id="389" r:id="rId46"/>
    <p:sldId id="390" r:id="rId47"/>
    <p:sldId id="391" r:id="rId48"/>
    <p:sldId id="392" r:id="rId49"/>
    <p:sldId id="393" r:id="rId50"/>
    <p:sldId id="394" r:id="rId51"/>
    <p:sldId id="395" r:id="rId52"/>
    <p:sldId id="408" r:id="rId53"/>
    <p:sldId id="396" r:id="rId54"/>
    <p:sldId id="262" r:id="rId55"/>
    <p:sldId id="350" r:id="rId56"/>
    <p:sldId id="397" r:id="rId57"/>
    <p:sldId id="409" r:id="rId58"/>
    <p:sldId id="410" r:id="rId59"/>
    <p:sldId id="411" r:id="rId60"/>
    <p:sldId id="412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8BC"/>
    <a:srgbClr val="ECEFF8"/>
    <a:srgbClr val="DFE8F1"/>
    <a:srgbClr val="000000"/>
    <a:srgbClr val="DDE2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8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ableStyles" Target="tableStyle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F98F6-046C-4A61-A4DD-0818A66BB8A0}" type="datetimeFigureOut">
              <a:rPr lang="en-IN" smtClean="0"/>
              <a:t>06-02-2017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BE6B3-2D16-4A1B-99C8-9BB68DB865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4426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11089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Till Slide 30 of ISG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80469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Till Slide 30 of ISG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26728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Till Slide 30 of ISG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3969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6052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1592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1272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5417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0674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6255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Till Slide 30 of ISG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39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Till Slide 30 of ISG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2290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#04: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#04: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#04: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#01: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735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#01: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657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#01: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213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#01: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678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#01: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834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#01: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136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#01: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156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#01: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300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#04: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#01: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442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#01: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263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#01: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75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#04: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#04: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#04: © DSamanta</a:t>
            </a:r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#04: © DSamanta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#04: © DSamanta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#04: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#04: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Lecture #04: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/>
      </p:par>
    </p:tnLst>
  </p:timing>
  <p:hf sldNum="0" hdr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#01: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366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iming>
    <p:tnLst>
      <p:par>
        <p:cTn id="1" dur="indefinite" restart="never" nodeType="tmRoot"/>
      </p:par>
    </p:tnLst>
  </p:timing>
  <p:hf hdr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4221088"/>
            <a:ext cx="5637010" cy="19296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Debasis Samanta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Computer Science &amp; Engineering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Indian Institute of Technology Kharagpur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Spring-2017</a:t>
            </a:r>
            <a:endParaRPr lang="en-IN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335" y="980728"/>
            <a:ext cx="8352928" cy="108012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Programming and Data Structures</a:t>
            </a:r>
            <a:endParaRPr lang="en-IN" sz="4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94"/>
          <a:stretch/>
        </p:blipFill>
        <p:spPr>
          <a:xfrm>
            <a:off x="2987824" y="2426927"/>
            <a:ext cx="2736304" cy="1539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Declaring Arrays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Like variables, the arrays that are used in a program must be declared before they are used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General syntax:</a:t>
            </a: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array-name [size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type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specifies the type of element that will be contained in the array (</a:t>
            </a:r>
            <a:r>
              <a:rPr lang="en-IN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float, char, etc.)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size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an integer constant which indicates the maximum number of elements that can be stored inside the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array.</a:t>
            </a:r>
          </a:p>
          <a:p>
            <a:pPr marL="45720" indent="0">
              <a:buNone/>
            </a:pPr>
            <a:r>
              <a:rPr lang="en-I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marL="365760" lvl="1" indent="0">
              <a:buNone/>
            </a:pPr>
            <a:r>
              <a:rPr lang="en-I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marks[5</a:t>
            </a:r>
            <a:r>
              <a:rPr lang="en-IN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IN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40080" lvl="2" indent="0">
              <a:buNone/>
            </a:pPr>
            <a:r>
              <a:rPr lang="en-I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Here, marks </a:t>
            </a:r>
            <a:r>
              <a:rPr lang="en-I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an array containing a maximum of 5 integers.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359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2"/>
            <a:ext cx="8363272" cy="4975447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en-I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Examples:</a:t>
            </a:r>
          </a:p>
          <a:p>
            <a:pPr marL="365760" lvl="1" indent="0">
              <a:buNone/>
            </a:pPr>
            <a:r>
              <a:rPr lang="en-IN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x[10];</a:t>
            </a:r>
          </a:p>
          <a:p>
            <a:pPr marL="365760" lvl="1" indent="0">
              <a:buNone/>
            </a:pPr>
            <a:r>
              <a:rPr lang="en-IN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 line[80];</a:t>
            </a:r>
          </a:p>
          <a:p>
            <a:pPr marL="365760" lvl="1" indent="0">
              <a:buNone/>
            </a:pPr>
            <a:r>
              <a:rPr lang="en-IN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 points[150];</a:t>
            </a:r>
          </a:p>
          <a:p>
            <a:pPr marL="365760" lvl="1" indent="0">
              <a:buNone/>
            </a:pPr>
            <a:r>
              <a:rPr lang="en-IN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 name[35</a:t>
            </a:r>
            <a:r>
              <a:rPr lang="en-IN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365760" lvl="1" indent="0">
              <a:buNone/>
            </a:pPr>
            <a:endParaRPr lang="en-IN" sz="9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 careful!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we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 not sure of the exact size of the array, we can define an array of a large size.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marks[50];   </a:t>
            </a:r>
          </a:p>
          <a:p>
            <a:pPr marL="45720" indent="0">
              <a:buNone/>
            </a:pP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is no element like </a:t>
            </a:r>
            <a:r>
              <a:rPr lang="en-IN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x[50], x[-1], x[100]</a:t>
            </a:r>
            <a:r>
              <a:rPr lang="en-IN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etc.</a:t>
            </a:r>
          </a:p>
          <a:p>
            <a:pPr marL="45720" indent="0">
              <a:buNone/>
            </a:pPr>
            <a:r>
              <a:rPr lang="en-IN" sz="1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following kind of usage is illegal: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n;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marks[n];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398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How an array is stored in memory?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Starting from a given memory location, the successive array elements are allocated space </a:t>
            </a:r>
            <a:r>
              <a:rPr lang="en-IN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 consecutive memory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locations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Here,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IN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starting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address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the array in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memory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array index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starts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zero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That is, the location of 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a[0]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at 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</a:t>
            </a:r>
            <a:r>
              <a:rPr lang="en-IN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number of bytes allocated per array element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Element </a:t>
            </a:r>
            <a:r>
              <a:rPr lang="en-IN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a[</a:t>
            </a:r>
            <a:r>
              <a:rPr lang="en-IN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IN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allocated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 the memory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location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having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address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+ 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*k</a:t>
            </a:r>
            <a:endParaRPr lang="en-IN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619672" y="2615270"/>
            <a:ext cx="5638800" cy="609600"/>
            <a:chOff x="1056" y="2640"/>
            <a:chExt cx="3552" cy="384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056" y="2640"/>
              <a:ext cx="3552" cy="384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en-IN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1440" y="2640"/>
              <a:ext cx="0" cy="384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en-IN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1824" y="2640"/>
              <a:ext cx="0" cy="384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en-IN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2208" y="2640"/>
              <a:ext cx="0" cy="384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en-IN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4224" y="2640"/>
              <a:ext cx="0" cy="384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en-IN"/>
            </a:p>
          </p:txBody>
        </p:sp>
      </p:grp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767812" y="3302657"/>
            <a:ext cx="236376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0" dirty="0" smtClean="0">
                <a:solidFill>
                  <a:srgbClr val="7030A0"/>
                </a:solidFill>
              </a:rPr>
              <a:t>x</a:t>
            </a:r>
            <a:endParaRPr lang="en-US" altLang="en-US" sz="1800" b="0" dirty="0">
              <a:solidFill>
                <a:srgbClr val="7030A0"/>
              </a:solidFill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2229272" y="3302657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0" dirty="0" err="1">
                <a:solidFill>
                  <a:srgbClr val="7030A0"/>
                </a:solidFill>
              </a:rPr>
              <a:t>x</a:t>
            </a:r>
            <a:r>
              <a:rPr lang="en-US" altLang="en-US" sz="1800" b="0" dirty="0" err="1" smtClean="0">
                <a:solidFill>
                  <a:srgbClr val="7030A0"/>
                </a:solidFill>
              </a:rPr>
              <a:t>+k</a:t>
            </a:r>
            <a:endParaRPr lang="en-US" altLang="en-US" sz="1800" b="0" dirty="0">
              <a:solidFill>
                <a:srgbClr val="7030A0"/>
              </a:solidFill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2838872" y="3302657"/>
            <a:ext cx="7970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0" dirty="0">
                <a:solidFill>
                  <a:srgbClr val="7030A0"/>
                </a:solidFill>
              </a:rPr>
              <a:t>x</a:t>
            </a:r>
            <a:r>
              <a:rPr lang="en-US" altLang="en-US" sz="1800" b="0" dirty="0" smtClean="0">
                <a:solidFill>
                  <a:srgbClr val="7030A0"/>
                </a:solidFill>
              </a:rPr>
              <a:t>+2k</a:t>
            </a:r>
            <a:endParaRPr lang="en-US" altLang="en-US" sz="1800" b="0" dirty="0">
              <a:solidFill>
                <a:srgbClr val="7030A0"/>
              </a:solidFill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1196684" y="2736713"/>
            <a:ext cx="236376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0" dirty="0" smtClean="0">
                <a:solidFill>
                  <a:srgbClr val="7030A0"/>
                </a:solidFill>
              </a:rPr>
              <a:t>a</a:t>
            </a:r>
            <a:endParaRPr lang="en-US" altLang="en-US" sz="1800" b="0" dirty="0">
              <a:solidFill>
                <a:srgbClr val="7030A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438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Warning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2"/>
            <a:ext cx="8363272" cy="5112567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C, while accessing array elements, array bounds are not checked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IN" sz="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E</a:t>
            </a:r>
            <a:r>
              <a:rPr lang="en-I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xample:</a:t>
            </a:r>
          </a:p>
          <a:p>
            <a:pPr marL="365760" lvl="1" indent="0">
              <a:buNone/>
            </a:pPr>
            <a:r>
              <a:rPr lang="en-IN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marks[5</a:t>
            </a:r>
            <a:r>
              <a:rPr lang="en-IN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365760" lvl="1" indent="0">
              <a:buNone/>
            </a:pPr>
            <a:r>
              <a:rPr lang="en-IN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:</a:t>
            </a:r>
          </a:p>
          <a:p>
            <a:pPr marL="365760" lvl="1" indent="0">
              <a:buNone/>
            </a:pPr>
            <a:r>
              <a:rPr lang="en-IN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:</a:t>
            </a:r>
          </a:p>
          <a:p>
            <a:pPr marL="365760" lvl="1" indent="0">
              <a:buNone/>
            </a:pPr>
            <a:r>
              <a:rPr lang="en-IN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marks[8</a:t>
            </a:r>
            <a:r>
              <a:rPr lang="en-IN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IN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75;</a:t>
            </a:r>
          </a:p>
          <a:p>
            <a:pPr marL="365760" lvl="1" indent="0">
              <a:buNone/>
            </a:pPr>
            <a:endParaRPr lang="en-IN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I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above assignment would not </a:t>
            </a:r>
            <a:r>
              <a:rPr lang="en-I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report any error; however, execution will fail.</a:t>
            </a:r>
          </a:p>
          <a:p>
            <a:pPr lvl="8"/>
            <a:endParaRPr lang="en-IN" sz="1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I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Rather</a:t>
            </a:r>
            <a:r>
              <a:rPr lang="en-I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it may result in unpredictable program results.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4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Initialization of Arrays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General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form</a:t>
            </a:r>
          </a:p>
          <a:p>
            <a:pPr marL="365760" lvl="1" indent="0">
              <a:buNone/>
            </a:pP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  </a:t>
            </a:r>
            <a:r>
              <a:rPr lang="en-IN" sz="18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array_name</a:t>
            </a:r>
            <a:r>
              <a:rPr lang="en-IN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[size]  =  { list of values };</a:t>
            </a:r>
          </a:p>
          <a:p>
            <a:pPr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IN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</a:p>
          <a:p>
            <a:pPr marL="365760" lvl="1" indent="0">
              <a:buNone/>
            </a:pPr>
            <a:r>
              <a:rPr lang="en-IN" sz="180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marks[5] = {72, 83, 65, 80, 76</a:t>
            </a:r>
            <a:r>
              <a:rPr lang="en-IN" sz="1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365760" lvl="1" indent="0">
              <a:buNone/>
            </a:pPr>
            <a:r>
              <a:rPr lang="en-IN" sz="1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 </a:t>
            </a:r>
            <a:r>
              <a:rPr lang="en-IN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name[4] = {‘A’, ‘m’, ‘</a:t>
            </a:r>
            <a:r>
              <a:rPr lang="en-IN" sz="18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’, ‘t’};</a:t>
            </a:r>
          </a:p>
          <a:p>
            <a:pPr lvl="8"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special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number of values in the list is less than the number of elements,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then the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remaining elements are automatically set to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zero.</a:t>
            </a:r>
          </a:p>
          <a:p>
            <a:pPr marL="365760" lvl="1" indent="0">
              <a:buNone/>
            </a:pP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float  total[5] = {24.2, -12.5, 35.1};</a:t>
            </a:r>
          </a:p>
          <a:p>
            <a:pPr marL="365760" lvl="1" indent="0">
              <a:buNone/>
            </a:pP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total[0]=24.2, total[1]=-12.5, total[2]=35.1, </a:t>
            </a:r>
          </a:p>
          <a:p>
            <a:pPr marL="365760" lvl="1" indent="0">
              <a:buNone/>
            </a:pP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total[3</a:t>
            </a:r>
            <a:r>
              <a:rPr lang="en-IN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]=0, </a:t>
            </a: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total[4</a:t>
            </a:r>
            <a:r>
              <a:rPr lang="en-IN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]=0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488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Initialization of Arrays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the size declares is less than the elements in the initialization, then the excess elements will be ignored</a:t>
            </a:r>
          </a:p>
          <a:p>
            <a:pPr marL="365760" lvl="1" indent="0">
              <a:buNone/>
            </a:pP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 total[5] = 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.2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-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1.5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3.5, 0.1, 0.2, 0.4};</a:t>
            </a:r>
          </a:p>
          <a:p>
            <a:pPr marL="365760" lvl="1" indent="0">
              <a:buNone/>
            </a:pPr>
            <a:r>
              <a:rPr lang="en-IN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last element namely 0.4 will be ignored!</a:t>
            </a:r>
          </a:p>
          <a:p>
            <a:pPr marL="365760" lvl="1" indent="0">
              <a:buNone/>
            </a:pPr>
            <a:endParaRPr lang="en-IN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size may be omitted. In such cases the compiler automatically allocates enough space for all initialized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elements.</a:t>
            </a:r>
          </a:p>
          <a:p>
            <a:pPr marL="365760" lvl="1" indent="0">
              <a:buNone/>
            </a:pPr>
            <a:r>
              <a:rPr lang="en-IN" sz="18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sz="18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flag[] = {1, 1, 1, 0</a:t>
            </a: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365760" lvl="1" indent="0">
              <a:buNone/>
            </a:pP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char  </a:t>
            </a:r>
            <a:r>
              <a:rPr lang="en-IN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name[] = {‘A’, ‘m’, ‘</a:t>
            </a:r>
            <a:r>
              <a:rPr lang="en-IN" sz="18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’, ‘t’};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998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373334"/>
            <a:ext cx="8712968" cy="6005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IN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1:  Find the minimum of a </a:t>
            </a:r>
            <a:r>
              <a:rPr lang="en-IN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Set </a:t>
            </a:r>
            <a:r>
              <a:rPr lang="en-IN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of 10 N</a:t>
            </a:r>
            <a:r>
              <a:rPr lang="en-IN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umbers</a:t>
            </a:r>
            <a:endParaRPr lang="en-IN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71600" y="1556792"/>
            <a:ext cx="6984776" cy="4104456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 &lt;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a[10],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min;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 (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&lt;10;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(“%d”, &amp;a[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min = 99999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 (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&lt;10;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 (a[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&lt; min)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min = a[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(“\n Minimum is %d”, min);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algn="ctr"/>
            <a:endParaRPr lang="en-IN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Line Callout 1 10"/>
          <p:cNvSpPr/>
          <p:nvPr/>
        </p:nvSpPr>
        <p:spPr>
          <a:xfrm>
            <a:off x="5613481" y="1785992"/>
            <a:ext cx="1440160" cy="576064"/>
          </a:xfrm>
          <a:prstGeom prst="borderCallout1">
            <a:avLst>
              <a:gd name="adj1" fmla="val 18750"/>
              <a:gd name="adj2" fmla="val -8333"/>
              <a:gd name="adj3" fmla="val 109022"/>
              <a:gd name="adj4" fmla="val -21228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Array declaration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Line Callout 1 11"/>
          <p:cNvSpPr/>
          <p:nvPr/>
        </p:nvSpPr>
        <p:spPr>
          <a:xfrm>
            <a:off x="5522154" y="2829660"/>
            <a:ext cx="1622814" cy="576064"/>
          </a:xfrm>
          <a:prstGeom prst="borderCallout1">
            <a:avLst>
              <a:gd name="adj1" fmla="val 18750"/>
              <a:gd name="adj2" fmla="val -8333"/>
              <a:gd name="adj3" fmla="val 63358"/>
              <a:gd name="adj4" fmla="val -8339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Reading array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lement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Line Callout 1 12"/>
          <p:cNvSpPr/>
          <p:nvPr/>
        </p:nvSpPr>
        <p:spPr>
          <a:xfrm>
            <a:off x="5522154" y="4102528"/>
            <a:ext cx="1622814" cy="576064"/>
          </a:xfrm>
          <a:prstGeom prst="borderCallout1">
            <a:avLst>
              <a:gd name="adj1" fmla="val 18750"/>
              <a:gd name="adj2" fmla="val -8333"/>
              <a:gd name="adj3" fmla="val 95975"/>
              <a:gd name="adj4" fmla="val -11659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Assessing array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lement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026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373334"/>
            <a:ext cx="8712968" cy="6005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Alternate Version #1</a:t>
            </a:r>
            <a:endParaRPr lang="en-IN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71600" y="1844824"/>
            <a:ext cx="6984776" cy="4104456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 &lt;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  size   10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a[size],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min;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 (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&lt;size;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(“%d”, &amp;a[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min = 99999;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 (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&lt;size;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 (a[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&lt; min)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min = a[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(“\n Minimum is %d”, min);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36003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Change only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one line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change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problem size.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443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373334"/>
            <a:ext cx="8712968" cy="6005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Alternate Version #2</a:t>
            </a:r>
            <a:endParaRPr lang="en-IN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71600" y="1844824"/>
            <a:ext cx="6984776" cy="4104456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 &lt;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a[100],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min, n;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(“%d”, &amp;n);  /* Number of elements */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 (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&lt;n;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(“%d”, &amp;a[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min = 99999;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 (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&lt;n;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 (a[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&lt; min)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min = a[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(“\n Minimum is %d”, min);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107504" y="1196753"/>
            <a:ext cx="8928992" cy="36003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Define an array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large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size and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use only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required number of elements.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439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373334"/>
            <a:ext cx="8712968" cy="6005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 2:  Computing GPA</a:t>
            </a:r>
            <a:endParaRPr lang="en-IN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71600" y="1844824"/>
            <a:ext cx="6984776" cy="4104456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 &lt;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nsub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6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grade_pt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nsub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cred[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nsub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gp_sum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=0,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cred_sum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=0,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gpa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 (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nsub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(“%d %d”, &amp;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grade_pt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&amp;cred[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 (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nsub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gp_sum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grade_pt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* cred[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cred_sum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cred[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gpa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gp_sum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cred_sum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(“\n Grade point average:  is %d”,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gpa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36003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Handling two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arrays at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same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time.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176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2708920"/>
            <a:ext cx="80648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Lecture #4</a:t>
            </a:r>
          </a:p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Arrays and Strings</a:t>
            </a:r>
            <a:endParaRPr lang="en-IN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#04: © DSamanta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822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Things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annot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cannot</a:t>
            </a:r>
          </a:p>
          <a:p>
            <a:pPr lvl="7">
              <a:buFont typeface="Arial" pitchFamily="34" charset="0"/>
              <a:buChar char="•"/>
            </a:pPr>
            <a:endParaRPr lang="en-IN" sz="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Suppose,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are two array names.</a:t>
            </a:r>
          </a:p>
          <a:p>
            <a:pPr lvl="8"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They cannot be used as ordinary variables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to assign one array variable to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another is not possible</a:t>
            </a:r>
          </a:p>
          <a:p>
            <a:pPr marL="640080" lvl="2" indent="0">
              <a:buNone/>
            </a:pP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 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b;   /* a and b are arrays 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pPr marL="640080" lvl="2" indent="0">
              <a:buNone/>
            </a:pPr>
            <a:endParaRPr lang="en-IN" sz="800" dirty="0" smtClean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== to directly compare array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variables is not allowed</a:t>
            </a:r>
          </a:p>
          <a:p>
            <a:pPr marL="640080" lvl="2" indent="0">
              <a:buNone/>
            </a:pP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 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 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b)  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………</a:t>
            </a:r>
          </a:p>
          <a:p>
            <a:pPr marL="640080" lvl="2" indent="0">
              <a:buNone/>
            </a:pPr>
            <a:endParaRPr lang="en-IN" dirty="0" smtClean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directly </a:t>
            </a:r>
            <a:r>
              <a:rPr lang="en-IN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IN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arrays is not possible</a:t>
            </a:r>
          </a:p>
          <a:p>
            <a:pPr marL="640080" lvl="2" indent="0">
              <a:buNone/>
            </a:pP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(“……”, a);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080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Accessing Array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198" y="1196753"/>
            <a:ext cx="8435281" cy="475252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IN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a[25</a:t>
            </a:r>
            <a:r>
              <a:rPr lang="en-IN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b[25</a:t>
            </a:r>
            <a:r>
              <a:rPr lang="en-IN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buFont typeface="Arial" pitchFamily="34" charset="0"/>
              <a:buChar char="•"/>
            </a:pPr>
            <a:endParaRPr lang="en-IN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How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copy the elements of one array to another?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copying individual elements</a:t>
            </a: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N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(j=0; j&lt;25; </a:t>
            </a:r>
            <a:r>
              <a:rPr lang="en-IN" sz="18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IN" sz="18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" indent="0">
              <a:buNone/>
            </a:pPr>
            <a:r>
              <a:rPr lang="en-IN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a[j</a:t>
            </a:r>
            <a:r>
              <a:rPr lang="en-IN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b[j</a:t>
            </a: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45720" indent="0">
              <a:buNone/>
            </a:pPr>
            <a:endParaRPr lang="en-IN" sz="18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reading them one element at a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</a:p>
          <a:p>
            <a:pPr marL="365760" lvl="1" indent="0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N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(j=0; j&lt;25; </a:t>
            </a:r>
            <a:r>
              <a:rPr lang="en-IN" sz="18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IN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" indent="0">
              <a:buNone/>
            </a:pP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IN" sz="18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(“%f”, &amp;a[j</a:t>
            </a: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45720" indent="0">
              <a:buNone/>
            </a:pPr>
            <a:r>
              <a:rPr lang="en-IN" sz="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ampersand (&amp;) is 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necessary.</a:t>
            </a:r>
          </a:p>
          <a:p>
            <a:pPr marL="45720" indent="0">
              <a:buNone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IN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457196" y="5487616"/>
            <a:ext cx="82296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en-I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elements can be entered all in one line or in different lines.</a:t>
            </a:r>
          </a:p>
        </p:txBody>
      </p:sp>
    </p:spTree>
    <p:extLst>
      <p:ext uri="{BB962C8B-B14F-4D97-AF65-F5344CB8AC3E}">
        <p14:creationId xmlns:p14="http://schemas.microsoft.com/office/powerpoint/2010/main" val="98029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Accessing Array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198" y="1196753"/>
            <a:ext cx="8435281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IN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a[25];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Printing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Array (array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elements)</a:t>
            </a:r>
          </a:p>
          <a:p>
            <a:pPr lvl="8">
              <a:buFont typeface="Arial" panose="020B0604020202020204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printing them one element at a time.</a:t>
            </a: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N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(j=0; j&lt;25; </a:t>
            </a:r>
            <a:r>
              <a:rPr lang="en-IN" sz="18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IN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" indent="0">
              <a:buNone/>
            </a:pP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IN" sz="18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(“\n %f”, a[j</a:t>
            </a: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45720" indent="0">
              <a:buNone/>
            </a:pPr>
            <a:endParaRPr lang="en-IN" sz="1800" dirty="0" smtClean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3538" indent="174625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elements are printed all in one line (starting with a new line).</a:t>
            </a:r>
            <a:endParaRPr lang="en-IN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18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(“\n”);</a:t>
            </a:r>
          </a:p>
          <a:p>
            <a:pPr marL="45720" indent="0">
              <a:buNone/>
            </a:pP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for </a:t>
            </a:r>
            <a:r>
              <a:rPr lang="en-IN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(j=0; j&lt;25; </a:t>
            </a:r>
            <a:r>
              <a:rPr lang="en-IN" sz="18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IN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" indent="0">
              <a:buNone/>
            </a:pP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IN" sz="18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(“%</a:t>
            </a:r>
            <a:r>
              <a:rPr lang="en-IN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f”, a[j</a:t>
            </a: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  <a:endParaRPr lang="en-IN" sz="18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89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852936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-D Arrays</a:t>
            </a:r>
            <a:endParaRPr lang="en-IN" sz="6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59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Two Dimensional Arrays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Many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applications require us to store a table of values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table contains a total of 20 values, five in each line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table can be regarded as a matrix consisting of four rows and five columns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allows us to define such tables of items by using </a:t>
            </a:r>
            <a:r>
              <a:rPr lang="en-I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2-D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arrays.</a:t>
            </a: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703294"/>
              </p:ext>
            </p:extLst>
          </p:nvPr>
        </p:nvGraphicFramePr>
        <p:xfrm>
          <a:off x="827584" y="1811660"/>
          <a:ext cx="7056781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9652"/>
                <a:gridCol w="1199653"/>
                <a:gridCol w="1270221"/>
                <a:gridCol w="1129085"/>
                <a:gridCol w="1129085"/>
                <a:gridCol w="1129085"/>
              </a:tblGrid>
              <a:tr h="356084">
                <a:tc>
                  <a:txBody>
                    <a:bodyPr/>
                    <a:lstStyle/>
                    <a:p>
                      <a:pPr algn="ctr"/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 1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 2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 3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 4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 5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1029"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 1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rgbClr val="252595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 b="1">
                          <a:solidFill>
                            <a:srgbClr val="336600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5259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rgbClr val="252595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 b="1">
                          <a:solidFill>
                            <a:srgbClr val="336600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5259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rgbClr val="252595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 b="1">
                          <a:solidFill>
                            <a:srgbClr val="336600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5259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rgbClr val="252595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 b="1">
                          <a:solidFill>
                            <a:srgbClr val="336600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5259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rgbClr val="252595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 b="1">
                          <a:solidFill>
                            <a:srgbClr val="336600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5259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1029"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 2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rgbClr val="252595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 b="1">
                          <a:solidFill>
                            <a:srgbClr val="336600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5259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rgbClr val="252595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 b="1">
                          <a:solidFill>
                            <a:srgbClr val="336600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5259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rgbClr val="252595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 b="1">
                          <a:solidFill>
                            <a:srgbClr val="336600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5259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rgbClr val="252595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 b="1">
                          <a:solidFill>
                            <a:srgbClr val="336600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5259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rgbClr val="252595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 b="1">
                          <a:solidFill>
                            <a:srgbClr val="336600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5259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horzOverflow="overflow"/>
                </a:tc>
              </a:tr>
              <a:tr h="361029"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 3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rgbClr val="252595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 b="1">
                          <a:solidFill>
                            <a:srgbClr val="336600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5259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rgbClr val="252595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 b="1">
                          <a:solidFill>
                            <a:srgbClr val="336600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5259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rgbClr val="252595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 b="1">
                          <a:solidFill>
                            <a:srgbClr val="336600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5259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rgbClr val="252595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 b="1">
                          <a:solidFill>
                            <a:srgbClr val="336600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5259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rgbClr val="252595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 b="1">
                          <a:solidFill>
                            <a:srgbClr val="336600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5259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horzOverflow="overflow"/>
                </a:tc>
              </a:tr>
              <a:tr h="361029"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 4</a:t>
                      </a:r>
                      <a:endParaRPr lang="en-IN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rgbClr val="252595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 b="1">
                          <a:solidFill>
                            <a:srgbClr val="336600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5259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rgbClr val="252595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 b="1">
                          <a:solidFill>
                            <a:srgbClr val="336600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5259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rgbClr val="252595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 b="1">
                          <a:solidFill>
                            <a:srgbClr val="336600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5259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rgbClr val="252595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 b="1">
                          <a:solidFill>
                            <a:srgbClr val="336600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5259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rgbClr val="252595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 b="1">
                          <a:solidFill>
                            <a:srgbClr val="336600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5259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261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Declaring 2-D Arrays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General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form:-</a:t>
            </a:r>
          </a:p>
          <a:p>
            <a:pPr marL="365760" lvl="1" indent="0">
              <a:buNone/>
            </a:pP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  </a:t>
            </a:r>
            <a:r>
              <a:rPr lang="en-IN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array_name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en-IN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row_size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IN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column_size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365760" lvl="1" indent="0">
              <a:buNone/>
            </a:pPr>
            <a:endParaRPr lang="en-IN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</a:p>
          <a:p>
            <a:pPr marL="365760" lvl="1" indent="0">
              <a:buNone/>
            </a:pP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marks[4][5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365760" lvl="1" indent="0">
              <a:buNone/>
            </a:pP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float  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sales[12][25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365760" lvl="1" indent="0">
              <a:buNone/>
            </a:pP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double  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matrix[100][100];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036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Accessing Elements of a 2-D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Similar to that for 1-D array, but use two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indices.</a:t>
            </a:r>
          </a:p>
          <a:p>
            <a:pPr lvl="8"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x[m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][n] = 0;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c[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][k] += a[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][j] * b[j][k];</a:t>
            </a:r>
          </a:p>
          <a:p>
            <a:pPr marL="365760" lvl="1" indent="0">
              <a:buNone/>
            </a:pPr>
            <a:r>
              <a:rPr lang="en-IN" sz="1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IN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indicates row, second indicates column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Both the indices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 expressions which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would evaluate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integer values.</a:t>
            </a:r>
          </a:p>
          <a:p>
            <a:pPr marL="365760" lvl="1" indent="0">
              <a:buNone/>
            </a:pP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x 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(a[j*3][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k+2]); </a:t>
            </a:r>
            <a:endParaRPr lang="en-IN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5760" lvl="1" indent="0">
              <a:buNone/>
            </a:pPr>
            <a:endParaRPr lang="en-IN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401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Storing a </a:t>
            </a: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2-D 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Array in Memory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Starting from a given memory location, the elements are stored row-wise in consecutive memory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locations.</a:t>
            </a:r>
          </a:p>
          <a:p>
            <a:pPr marL="365760" lvl="1" indent="0">
              <a:buNone/>
            </a:pP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starting address of the array in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memory</a:t>
            </a:r>
          </a:p>
          <a:p>
            <a:pPr marL="365760" lvl="1" indent="0">
              <a:buNone/>
            </a:pP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number of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columns</a:t>
            </a:r>
          </a:p>
          <a:p>
            <a:pPr marL="365760" lvl="1" indent="0">
              <a:buNone/>
            </a:pP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number of bytes allocated per array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element</a:t>
            </a:r>
          </a:p>
          <a:p>
            <a:pPr marL="365760" lvl="1" indent="0">
              <a:buNone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IN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][j]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::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allocated memory location at  </a:t>
            </a: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0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address  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+ (</a:t>
            </a:r>
            <a:r>
              <a:rPr lang="en-IN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c + j) * k</a:t>
            </a:r>
          </a:p>
          <a:p>
            <a:pPr>
              <a:buFont typeface="Arial" pitchFamily="34" charset="0"/>
              <a:buChar char="•"/>
            </a:pPr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46660" y="4857000"/>
            <a:ext cx="8763000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700" spc="-3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a[0]0] a[0][1] a[0]2] a[0][3] a[1][0] a[1][1] a[1][2] a[1][3] a[2][0] a[2][1] a[2][2] a[2][3] </a:t>
            </a: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95536" y="5210943"/>
            <a:ext cx="2514600" cy="0"/>
          </a:xfrm>
          <a:prstGeom prst="line">
            <a:avLst/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3062908" y="5184273"/>
            <a:ext cx="2743200" cy="0"/>
          </a:xfrm>
          <a:prstGeom prst="line">
            <a:avLst/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6034708" y="5178048"/>
            <a:ext cx="2743200" cy="0"/>
          </a:xfrm>
          <a:prstGeom prst="line">
            <a:avLst/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928936" y="5207133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Row 0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638414" y="5178048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Row 1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6670054" y="5139046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Row 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3653" y="2708920"/>
            <a:ext cx="2524781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40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Reading </a:t>
            </a: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Elements </a:t>
            </a: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of a 2-D 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Array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 reading them one element at a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time.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 (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45720" indent="0">
              <a:buNone/>
            </a:pP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for  (j=0; 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 &lt; 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ncol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" indent="0">
              <a:buNone/>
            </a:pP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(“%f”, &amp;a[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][j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45720" indent="0">
              <a:buNone/>
            </a:pPr>
            <a:endParaRPr lang="en-IN" sz="2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ampersand (&amp;) is necessary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endParaRPr lang="en-IN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endParaRPr lang="en-IN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elements can be entered all in one line or in different lines.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834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Printing </a:t>
            </a: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Elements </a:t>
            </a: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of a 2-D 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Array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 printing them one element at a time.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for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for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(j=0; j&lt;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ncol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(“\n %f”, a[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][j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>
              <a:buFont typeface="Arial" panose="020B0604020202020204" pitchFamily="34" charset="0"/>
              <a:buChar char="•"/>
            </a:pPr>
            <a:endParaRPr lang="en-IN" sz="2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elements are printed one per line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 (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for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(j=0; j&lt;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ncol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(“%f”, a[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][j]);</a:t>
            </a: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050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363628"/>
            <a:ext cx="4968552" cy="4641696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Arrays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Basic concept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1-Dimensional Arrays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Declaration of 1-D arrays in C programs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Initialization of 1-D arrays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Some C programs dealing with 1-D arrays</a:t>
            </a:r>
          </a:p>
          <a:p>
            <a:pPr lvl="8"/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2-Dimensional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Arrays</a:t>
            </a:r>
          </a:p>
          <a:p>
            <a:pPr lvl="2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Declaration of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2-D arrays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C programs</a:t>
            </a:r>
          </a:p>
          <a:p>
            <a:pPr lvl="2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Initialization of 2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-D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arrays</a:t>
            </a:r>
          </a:p>
          <a:p>
            <a:pPr lvl="2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Some C programs dealing with 1-D arrays</a:t>
            </a:r>
          </a:p>
          <a:p>
            <a:pPr lvl="1"/>
            <a:endParaRPr lang="en-US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Today’s Discussion…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#04: © DSamanta</a:t>
            </a:r>
            <a:endParaRPr lang="en-I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076056" y="1363628"/>
            <a:ext cx="4968552" cy="4641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Strings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Basic concepts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Declaration of strings in C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Initialization of a string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C-library functions for strings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Some C-programs with strings</a:t>
            </a:r>
          </a:p>
          <a:p>
            <a:pPr lvl="1"/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33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Printing </a:t>
            </a: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Elements </a:t>
            </a: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of a 2-D 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Array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elements are printed nicely in matrix form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anose="020B0604020202020204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 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IN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IN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IN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45720" indent="0">
              <a:buNone/>
            </a:pP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IN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(“\n”);</a:t>
            </a:r>
          </a:p>
          <a:p>
            <a:pPr marL="45720" indent="0">
              <a:buNone/>
            </a:pP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for  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(j=0; j&lt;</a:t>
            </a:r>
            <a:r>
              <a:rPr lang="en-IN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ncol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IN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" indent="0">
              <a:buNone/>
            </a:pP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(“%f   ”, a[</a:t>
            </a:r>
            <a:r>
              <a:rPr lang="en-IN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][j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45720" indent="0">
              <a:buNone/>
            </a:pP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N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795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 1: Reading a Matrix </a:t>
            </a:r>
            <a:r>
              <a:rPr lang="en-IN" sz="4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sz="4000" baseline="-25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IN" sz="4000" baseline="-25000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IN" sz="4000" baseline="-25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IN" sz="4000" baseline="-25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Read the element of a matrix of integers of size </a:t>
            </a:r>
            <a:r>
              <a:rPr lang="en-IN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IN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IN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395" y="2132856"/>
            <a:ext cx="4957201" cy="341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66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 2: Matrix Addition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Find the sum of two matrix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IN" baseline="-250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mxn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IN" baseline="-250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mxn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anddtore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the result in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N" baseline="-250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mxn</a:t>
            </a:r>
            <a:endParaRPr lang="en-IN" baseline="-250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8095" y="1735200"/>
            <a:ext cx="6415801" cy="443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89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 3: Matrix Multiplication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199" y="1054547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Find the product of two matrices </a:t>
            </a:r>
            <a:r>
              <a:rPr lang="en-IN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sz="20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IN" sz="2000" baseline="-25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IN" sz="20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IN" sz="20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IN" sz="2000" baseline="-25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IN" sz="20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store the result in </a:t>
            </a:r>
            <a:r>
              <a:rPr lang="en-IN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IN" sz="20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IN" sz="2000" baseline="-25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IN" sz="20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IN" sz="2000" baseline="-2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1445" y="1593828"/>
            <a:ext cx="6609101" cy="457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70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Arrays Beyond 2-D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12775"/>
            <a:ext cx="8363272" cy="453650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language allows arrays of three or more dimensions. The general form of a multi-dimensional array is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array_name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[s</a:t>
            </a:r>
            <a:r>
              <a:rPr lang="en-IN" baseline="-25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][s</a:t>
            </a:r>
            <a:r>
              <a:rPr lang="en-IN" baseline="-25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][s</a:t>
            </a:r>
            <a:r>
              <a:rPr lang="en-IN" baseline="-25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]…[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IN" baseline="-25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Here, </a:t>
            </a:r>
            <a:r>
              <a:rPr lang="en-IN" sz="20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IN" sz="2000" baseline="-250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the size of the </a:t>
            </a:r>
            <a:r>
              <a:rPr lang="en-IN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i-th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dimension.</a:t>
            </a:r>
          </a:p>
          <a:p>
            <a:pPr marL="45720" indent="0">
              <a:buNone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Examples.</a:t>
            </a:r>
          </a:p>
          <a:p>
            <a:pPr marL="45720" indent="0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rainFall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[day][month][city];</a:t>
            </a:r>
          </a:p>
          <a:p>
            <a:pPr marL="45720" indent="0">
              <a:buNone/>
            </a:pP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store the rainfall data for each day in a year and for a number of cities.</a:t>
            </a:r>
          </a:p>
          <a:p>
            <a:pPr marL="45720" indent="0">
              <a:buNone/>
            </a:pPr>
            <a:endParaRPr lang="en-IN" sz="800" dirty="0" smtClean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table[2][3][4] = {{{1.0, 2.0, 3.0}, {4.0, 5.0, 6.0}},……};       </a:t>
            </a:r>
            <a:endParaRPr lang="en-IN" sz="18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r>
              <a:rPr lang="en-IN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declares a 3-D </a:t>
            </a:r>
            <a:r>
              <a:rPr lang="en-IN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array </a:t>
            </a:r>
            <a:r>
              <a:rPr lang="en-IN" sz="1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table</a:t>
            </a:r>
            <a:r>
              <a:rPr lang="en-IN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with 24 float values </a:t>
            </a:r>
            <a:r>
              <a:rPr lang="en-IN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initialize the first and second rows of the first entries in </a:t>
            </a:r>
            <a:r>
              <a:rPr lang="en-IN" sz="18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third dimension.</a:t>
            </a:r>
            <a:endParaRPr lang="en-IN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IN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endParaRPr lang="en-IN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63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Strings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715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string is an array of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characters.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Individual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characters are stored in memory in ASCII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code.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string is represented as a sequence of characters terminated by the null (‘\0’) character.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4673507" y="4012504"/>
            <a:ext cx="2743200" cy="457200"/>
            <a:chOff x="2304" y="3408"/>
            <a:chExt cx="1728" cy="288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3744" y="3408"/>
              <a:ext cx="288" cy="288"/>
            </a:xfrm>
            <a:prstGeom prst="rect">
              <a:avLst/>
            </a:prstGeom>
            <a:solidFill>
              <a:srgbClr val="FFFF00"/>
            </a:solidFill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 dirty="0">
                  <a:latin typeface="Times New Roman" panose="02020603050405020304" pitchFamily="18" charset="0"/>
                  <a:cs typeface="Arial" panose="020B0604020202020204" pitchFamily="34" charset="0"/>
                </a:rPr>
                <a:t>‘\0’</a:t>
              </a: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2880" y="3408"/>
              <a:ext cx="288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 dirty="0">
                  <a:latin typeface="Times New Roman" panose="02020603050405020304" pitchFamily="18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2592" y="3408"/>
              <a:ext cx="288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 dirty="0">
                  <a:latin typeface="Times New Roman" panose="02020603050405020304" pitchFamily="18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2304" y="3408"/>
              <a:ext cx="288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 dirty="0">
                  <a:latin typeface="Times New Roman" panose="02020603050405020304" pitchFamily="18" charset="0"/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3456" y="3408"/>
              <a:ext cx="288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 dirty="0">
                  <a:latin typeface="Times New Roman" panose="02020603050405020304" pitchFamily="18" charset="0"/>
                  <a:cs typeface="Arial" panose="020B0604020202020204" pitchFamily="34" charset="0"/>
                </a:rPr>
                <a:t>o</a:t>
              </a: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3168" y="3408"/>
              <a:ext cx="288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>
                  <a:latin typeface="Times New Roman" panose="02020603050405020304" pitchFamily="18" charset="0"/>
                  <a:cs typeface="Arial" panose="020B0604020202020204" pitchFamily="34" charset="0"/>
                </a:rPr>
                <a:t>l</a:t>
              </a:r>
            </a:p>
          </p:txBody>
        </p:sp>
      </p:grp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385913" y="4075875"/>
            <a:ext cx="2209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solidFill>
                  <a:srgbClr val="7030A0"/>
                </a:solidFill>
              </a:rPr>
              <a:t>“Hello”  </a:t>
            </a:r>
            <a:r>
              <a:rPr lang="en-US" altLang="en-US" dirty="0">
                <a:solidFill>
                  <a:srgbClr val="7030A0"/>
                </a:solidFill>
                <a:sym typeface="Wingdings" panose="05000000000000000000" pitchFamily="2" charset="2"/>
              </a:rPr>
              <a:t></a:t>
            </a:r>
            <a:endParaRPr lang="en-US" altLang="en-US" dirty="0">
              <a:solidFill>
                <a:srgbClr val="7030A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367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Character Arrays and Strings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IN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IN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C[8] = </a:t>
            </a:r>
            <a:r>
              <a:rPr lang="en-IN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{‘d',‘e',‘b',‘a',‘s',‘</a:t>
            </a:r>
            <a:r>
              <a:rPr lang="en-IN" sz="2000" b="1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',‘s','\</a:t>
            </a:r>
            <a:r>
              <a:rPr lang="en-IN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IN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'};</a:t>
            </a:r>
          </a:p>
          <a:p>
            <a:pPr lvl="8">
              <a:buFont typeface="Arial" pitchFamily="34" charset="0"/>
              <a:buChar char="•"/>
            </a:pPr>
            <a:endParaRPr lang="en-IN" sz="1200" b="1" dirty="0" smtClean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C[0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 gets the value 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‘d',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C[1] the value 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‘e',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so on. The last (7th) location receives the null character ‘\0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’.</a:t>
            </a:r>
          </a:p>
          <a:p>
            <a:pPr lvl="8"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Null-terminated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character arrays are also called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strings.</a:t>
            </a:r>
          </a:p>
          <a:p>
            <a:pPr lvl="8"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Strings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be initialized in an alternative way. The last declaration is equivalent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</a:t>
            </a:r>
          </a:p>
          <a:p>
            <a:pPr marL="45720" indent="0">
              <a:buNone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C[16]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“India is great!";</a:t>
            </a:r>
          </a:p>
          <a:p>
            <a:pPr marL="45720" indent="0">
              <a:buNone/>
            </a:pPr>
            <a:endParaRPr lang="en-IN" sz="800" dirty="0" smtClean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8203" lvl="1" indent="-174625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trailing null character is missing here. </a:t>
            </a:r>
            <a:r>
              <a:rPr lang="en-IN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 automatically puts it at the end. </a:t>
            </a:r>
            <a:endParaRPr lang="en-IN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97315" lvl="8" indent="-174625"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58203" lvl="1" indent="-174625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Note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also that for individual characters, C uses single quotes, whereas for strings, it uses double quotes.  </a:t>
            </a:r>
            <a:endParaRPr lang="en-IN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38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Declaring String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string is declared like any other array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8"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string-name [size];</a:t>
            </a:r>
          </a:p>
          <a:p>
            <a:pPr marL="2810002" lvl="8" indent="87313"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0850" indent="0">
              <a:buNone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Here, </a:t>
            </a:r>
            <a:r>
              <a:rPr lang="en-IN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determines the number of characters in </a:t>
            </a:r>
            <a:r>
              <a:rPr lang="en-IN" sz="20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string_name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(including for null character ‘\0’)</a:t>
            </a:r>
          </a:p>
          <a:p>
            <a:pPr marL="450850" indent="0">
              <a:buNone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When a character string is assigned to a character array, it automatically appends the null character (‘\0’) at the end of the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string.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1907704" y="4653136"/>
            <a:ext cx="4504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>
              <a:buNone/>
            </a:pP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C[16] = “India is great!";</a:t>
            </a:r>
          </a:p>
        </p:txBody>
      </p:sp>
    </p:spTree>
    <p:extLst>
      <p:ext uri="{BB962C8B-B14F-4D97-AF65-F5344CB8AC3E}">
        <p14:creationId xmlns:p14="http://schemas.microsoft.com/office/powerpoint/2010/main" val="361765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lvl="1" indent="-365125">
              <a:buNone/>
            </a:pP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char   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name[30];</a:t>
            </a:r>
          </a:p>
          <a:p>
            <a:pPr marL="365125" indent="-365125">
              <a:buNone/>
            </a:pP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char 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city[15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365125" indent="-365125">
              <a:buNone/>
            </a:pP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char 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dob[11];</a:t>
            </a: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string may be initialized at the time of declaration.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city[15] = “Calcutta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pPr marL="45720" indent="0">
              <a:buNone/>
            </a:pP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char 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city[15] 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={‘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’,‘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’,‘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’,’c’,‘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’,‘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’,’t’,‘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’};</a:t>
            </a:r>
          </a:p>
          <a:p>
            <a:pPr marL="45720" indent="0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dob[] = “12-10-1975”;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027676" y="2852936"/>
            <a:ext cx="1828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dirty="0">
                <a:solidFill>
                  <a:srgbClr val="7030A0"/>
                </a:solidFill>
              </a:rPr>
              <a:t>Equivalent</a:t>
            </a:r>
            <a:endParaRPr lang="en-US" altLang="en-US" sz="2000" b="1" dirty="0">
              <a:solidFill>
                <a:srgbClr val="7030A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>
            <a:off x="6591300" y="3222268"/>
            <a:ext cx="1221060" cy="533400"/>
          </a:xfrm>
          <a:prstGeom prst="line">
            <a:avLst/>
          </a:prstGeom>
          <a:noFill/>
          <a:ln w="38100">
            <a:solidFill>
              <a:srgbClr val="7030A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H="1">
            <a:off x="5524500" y="3222268"/>
            <a:ext cx="2287860" cy="304800"/>
          </a:xfrm>
          <a:prstGeom prst="line">
            <a:avLst/>
          </a:prstGeom>
          <a:noFill/>
          <a:ln w="38100">
            <a:solidFill>
              <a:srgbClr val="7030A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166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852936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Arrays</a:t>
            </a:r>
            <a:endParaRPr lang="en-IN" sz="6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421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Reading Strings from the Keyboard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Two different cases will be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considered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Reading words</a:t>
            </a:r>
          </a:p>
          <a:p>
            <a:pPr lvl="1"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Reading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 entire line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025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Reading “words”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can be used with the “%s” format specification.</a:t>
            </a:r>
          </a:p>
          <a:p>
            <a:pPr marL="45720" indent="0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IN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  name[30];</a:t>
            </a:r>
          </a:p>
          <a:p>
            <a:pPr marL="45720" indent="0">
              <a:buNone/>
            </a:pP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:</a:t>
            </a:r>
            <a:endParaRPr lang="en-IN" sz="18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r>
              <a:rPr lang="en-IN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N" sz="18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r>
              <a:rPr lang="en-IN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8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(“%s”, name</a:t>
            </a:r>
            <a:r>
              <a:rPr lang="en-IN" sz="18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5720" indent="0">
              <a:buNone/>
            </a:pPr>
            <a:endParaRPr lang="en-IN" sz="18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ampersand (&amp;) is not required before the variable name with “%s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lvl="8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problem here is that the string is taken to be </a:t>
            </a:r>
            <a:r>
              <a:rPr lang="en-IN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upto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the first white space (blank, tab, carriage return, etc.)</a:t>
            </a:r>
          </a:p>
          <a:p>
            <a:pPr lvl="2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we type 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IN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Debasis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Samanta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 will be assigned the string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IN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Debasis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”!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137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Reading a “line of text”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many applications, we need to read in an entire line of text (including blank spaces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8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 can use the </a:t>
            </a:r>
            <a:r>
              <a:rPr lang="en-IN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getchar</a:t>
            </a:r>
            <a:r>
              <a:rPr lang="en-IN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()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for the purpose.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776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Reading a “line of text”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71600" y="1556792"/>
            <a:ext cx="6984776" cy="4104456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  line[81],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c=0;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line[c] =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c++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 (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‘\n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’);</a:t>
            </a:r>
          </a:p>
          <a:p>
            <a:endParaRPr lang="en-IN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N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c – 1;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line[c] = ‘\0’;</a:t>
            </a:r>
          </a:p>
        </p:txBody>
      </p:sp>
      <p:sp>
        <p:nvSpPr>
          <p:cNvPr id="8" name="AutoShape 3"/>
          <p:cNvSpPr>
            <a:spLocks/>
          </p:cNvSpPr>
          <p:nvPr/>
        </p:nvSpPr>
        <p:spPr bwMode="auto">
          <a:xfrm>
            <a:off x="4191000" y="2209800"/>
            <a:ext cx="457200" cy="2057400"/>
          </a:xfrm>
          <a:prstGeom prst="rightBrace">
            <a:avLst>
              <a:gd name="adj1" fmla="val 37500"/>
              <a:gd name="adj2" fmla="val 50000"/>
            </a:avLst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9" name="AutoShape 4"/>
          <p:cNvSpPr>
            <a:spLocks/>
          </p:cNvSpPr>
          <p:nvPr/>
        </p:nvSpPr>
        <p:spPr bwMode="auto">
          <a:xfrm>
            <a:off x="4307396" y="4659424"/>
            <a:ext cx="228600" cy="609600"/>
          </a:xfrm>
          <a:prstGeom prst="rightBrace">
            <a:avLst>
              <a:gd name="adj1" fmla="val 22222"/>
              <a:gd name="adj2" fmla="val 50000"/>
            </a:avLst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953000" y="2776835"/>
            <a:ext cx="24384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 characters until CR (‘\n’) is encountered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5026986" y="4641058"/>
            <a:ext cx="2438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Make it a valid string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866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Reading a line :: Alternate Approach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081747" y="1772782"/>
            <a:ext cx="6984776" cy="1527975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  line[81];</a:t>
            </a:r>
          </a:p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N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altLang="en-US" sz="16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(“%[ABCDEFGHIJKLMNOPQRSTUVWXYZ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]”, line);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081747" y="4369442"/>
            <a:ext cx="6984776" cy="1527975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  line[81];</a:t>
            </a:r>
          </a:p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N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(“%[^\n]”, line);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27798" y="1196752"/>
            <a:ext cx="84926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"/>
              </a:spcBef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Reads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string containing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uppercase characters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and blank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spaces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27798" y="3701161"/>
            <a:ext cx="84926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"/>
              </a:spcBef>
            </a:pPr>
            <a:r>
              <a:rPr lang="en-IN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Reads a string containing any </a:t>
            </a:r>
            <a:r>
              <a:rPr lang="en-I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characters:</a:t>
            </a:r>
            <a:endParaRPr lang="en-IN" alt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98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Writing Strings to the Screen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12775"/>
            <a:ext cx="8363272" cy="453650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 can use </a:t>
            </a:r>
            <a:r>
              <a:rPr lang="en-IN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with the “%s” format specification.</a:t>
            </a: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(“\n %s”, name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Alternatively, we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use </a:t>
            </a:r>
            <a:r>
              <a:rPr lang="en-IN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with the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%c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format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each character one after another.</a:t>
            </a:r>
          </a:p>
          <a:p>
            <a:pPr marL="365760" lvl="1" indent="0">
              <a:buNone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45720" indent="0">
              <a:buNone/>
            </a:pP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(name[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++] !=‘\0’)</a:t>
            </a:r>
          </a:p>
          <a:p>
            <a:pPr marL="45720" indent="0">
              <a:buNone/>
            </a:pP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(“%c”, name[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  <a:endParaRPr lang="en-IN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endParaRPr lang="en-IN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endParaRPr lang="en-IN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endParaRPr lang="en-IN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222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Processing Character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 exists a set of C library functions for character string manipulation.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  string copy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::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length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::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comparison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strtcat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::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concatenation</a:t>
            </a:r>
          </a:p>
          <a:p>
            <a:pPr marL="45720" indent="0">
              <a:buNone/>
            </a:pPr>
            <a:endParaRPr lang="en-IN" sz="2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is required to add the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line.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 &lt;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string.h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507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strcpy</a:t>
            </a: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Works very much like a string assignment operator.</a:t>
            </a: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(string1, string2);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Assigns the contents of string2 to string1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(city, “Calcutta”);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(city, 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mycity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5720" indent="0">
              <a:buNone/>
            </a:pPr>
            <a:endParaRPr lang="en-IN" sz="2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Warning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Assignment operator do not work for strings.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city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 “Calcutta”;   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INVALID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728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strlen</a:t>
            </a: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Counts and returns the number of characters in a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string.</a:t>
            </a:r>
          </a:p>
          <a:p>
            <a:pPr marL="45720" indent="0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 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(string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);/*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Returns an 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null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character (‘\0’) at the end is not counted.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Counting ends at the first null character.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140918" y="4077072"/>
            <a:ext cx="6790156" cy="1527975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 city[15];</a:t>
            </a:r>
          </a:p>
          <a:p>
            <a:r>
              <a:rPr lang="en-IN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n;</a:t>
            </a:r>
          </a:p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N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(city, “Calcutta”);</a:t>
            </a:r>
          </a:p>
          <a:p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</a:t>
            </a:r>
            <a:r>
              <a:rPr lang="en-IN" altLang="en-US" sz="16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IN" altLang="en-US" sz="16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(city);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555682" y="4230833"/>
            <a:ext cx="2362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is assigned 8</a:t>
            </a: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 flipH="1">
            <a:off x="3923927" y="4600165"/>
            <a:ext cx="2520279" cy="845059"/>
          </a:xfrm>
          <a:prstGeom prst="line">
            <a:avLst/>
          </a:prstGeom>
          <a:noFill/>
          <a:ln w="38100">
            <a:solidFill>
              <a:srgbClr val="7030A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300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strcmp</a:t>
            </a: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Compares two character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strings.</a:t>
            </a:r>
          </a:p>
          <a:p>
            <a:pPr marL="365760" lvl="1" indent="0">
              <a:buNone/>
            </a:pP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(string1, string2);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Compares the two strings and returns 0 if they are identical; non-zero otherwise.</a:t>
            </a: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:-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(city, “Delhi”) = = 0)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{  …… }</a:t>
            </a:r>
            <a:endParaRPr lang="en-IN" sz="2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itchFamily="34" charset="0"/>
              <a:buChar char="•"/>
            </a:pPr>
            <a:endParaRPr lang="en-IN" sz="2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2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(city1, city2) ! = 0)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{  ……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755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Some Examples of Arrays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1030" name="Picture 6" descr="Image result for An array of tre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908704"/>
            <a:ext cx="3168352" cy="2119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pic>
        <p:nvPicPr>
          <p:cNvPr id="1032" name="Picture 8" descr="Image result for An array of tre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234306"/>
            <a:ext cx="2592288" cy="2674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79665" y="4085664"/>
            <a:ext cx="2832695" cy="21217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0014" y="1234306"/>
            <a:ext cx="3611840" cy="2194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28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strcat</a:t>
            </a: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Joins or concatenates two strings together.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strcat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(string1, string2);</a:t>
            </a:r>
            <a:endParaRPr lang="en-IN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string2 is appended to the end of string1.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null character at the end of string1 is removed, and string2 is joined at that point.</a:t>
            </a: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:-</a:t>
            </a:r>
          </a:p>
          <a:p>
            <a:pPr marL="45720" indent="0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(name1, “Amit “);</a:t>
            </a:r>
          </a:p>
          <a:p>
            <a:pPr marL="45720" indent="0">
              <a:buNone/>
            </a:pP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(name2, “Roy“);</a:t>
            </a:r>
          </a:p>
          <a:p>
            <a:pPr marL="45720" indent="0">
              <a:buNone/>
            </a:pP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strcat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(name1, name2);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19" name="Group 39"/>
          <p:cNvGrpSpPr>
            <a:grpSpLocks/>
          </p:cNvGrpSpPr>
          <p:nvPr/>
        </p:nvGrpSpPr>
        <p:grpSpPr bwMode="auto">
          <a:xfrm>
            <a:off x="4717732" y="4730273"/>
            <a:ext cx="2286000" cy="457200"/>
            <a:chOff x="3216" y="3312"/>
            <a:chExt cx="1440" cy="288"/>
          </a:xfrm>
        </p:grpSpPr>
        <p:sp>
          <p:nvSpPr>
            <p:cNvPr id="20" name="Rectangle 28"/>
            <p:cNvSpPr>
              <a:spLocks noChangeArrowheads="1"/>
            </p:cNvSpPr>
            <p:nvPr/>
          </p:nvSpPr>
          <p:spPr bwMode="auto">
            <a:xfrm>
              <a:off x="3792" y="3312"/>
              <a:ext cx="288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>
                  <a:solidFill>
                    <a:schemeClr val="dk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i</a:t>
              </a:r>
            </a:p>
          </p:txBody>
        </p:sp>
        <p:sp>
          <p:nvSpPr>
            <p:cNvPr id="21" name="Rectangle 29"/>
            <p:cNvSpPr>
              <a:spLocks noChangeArrowheads="1"/>
            </p:cNvSpPr>
            <p:nvPr/>
          </p:nvSpPr>
          <p:spPr bwMode="auto">
            <a:xfrm>
              <a:off x="3504" y="3312"/>
              <a:ext cx="288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>
                  <a:solidFill>
                    <a:schemeClr val="dk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22" name="Rectangle 30"/>
            <p:cNvSpPr>
              <a:spLocks noChangeArrowheads="1"/>
            </p:cNvSpPr>
            <p:nvPr/>
          </p:nvSpPr>
          <p:spPr bwMode="auto">
            <a:xfrm>
              <a:off x="3216" y="3312"/>
              <a:ext cx="288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 dirty="0">
                  <a:solidFill>
                    <a:schemeClr val="dk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23" name="Rectangle 31"/>
            <p:cNvSpPr>
              <a:spLocks noChangeArrowheads="1"/>
            </p:cNvSpPr>
            <p:nvPr/>
          </p:nvSpPr>
          <p:spPr bwMode="auto">
            <a:xfrm>
              <a:off x="4368" y="3312"/>
              <a:ext cx="288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2000" b="1">
                <a:solidFill>
                  <a:schemeClr val="dk1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32"/>
            <p:cNvSpPr>
              <a:spLocks noChangeArrowheads="1"/>
            </p:cNvSpPr>
            <p:nvPr/>
          </p:nvSpPr>
          <p:spPr bwMode="auto">
            <a:xfrm>
              <a:off x="4080" y="3312"/>
              <a:ext cx="288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 dirty="0">
                  <a:solidFill>
                    <a:schemeClr val="dk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</a:t>
              </a:r>
            </a:p>
          </p:txBody>
        </p:sp>
      </p:grpSp>
      <p:grpSp>
        <p:nvGrpSpPr>
          <p:cNvPr id="30" name="Group 39"/>
          <p:cNvGrpSpPr>
            <a:grpSpLocks/>
          </p:cNvGrpSpPr>
          <p:nvPr/>
        </p:nvGrpSpPr>
        <p:grpSpPr bwMode="auto">
          <a:xfrm>
            <a:off x="5632132" y="3384495"/>
            <a:ext cx="2286000" cy="457200"/>
            <a:chOff x="3216" y="3312"/>
            <a:chExt cx="1440" cy="288"/>
          </a:xfrm>
        </p:grpSpPr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3792" y="3312"/>
              <a:ext cx="288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>
                  <a:solidFill>
                    <a:schemeClr val="dk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i</a:t>
              </a:r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3504" y="3312"/>
              <a:ext cx="288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 dirty="0">
                  <a:solidFill>
                    <a:schemeClr val="dk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3216" y="3312"/>
              <a:ext cx="288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 dirty="0">
                  <a:solidFill>
                    <a:schemeClr val="dk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4368" y="3312"/>
              <a:ext cx="288" cy="288"/>
            </a:xfrm>
            <a:prstGeom prst="rect">
              <a:avLst/>
            </a:prstGeom>
            <a:solidFill>
              <a:srgbClr val="FFFF00"/>
            </a:solidFill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 dirty="0" smtClean="0">
                  <a:solidFill>
                    <a:schemeClr val="dk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‘\0’</a:t>
              </a:r>
              <a:endParaRPr lang="en-US" altLang="en-US" sz="2000" b="1" dirty="0">
                <a:solidFill>
                  <a:schemeClr val="dk1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4080" y="3312"/>
              <a:ext cx="288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 dirty="0">
                  <a:solidFill>
                    <a:schemeClr val="dk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t</a:t>
              </a:r>
            </a:p>
          </p:txBody>
        </p:sp>
      </p:grpSp>
      <p:grpSp>
        <p:nvGrpSpPr>
          <p:cNvPr id="36" name="Group 39"/>
          <p:cNvGrpSpPr>
            <a:grpSpLocks/>
          </p:cNvGrpSpPr>
          <p:nvPr/>
        </p:nvGrpSpPr>
        <p:grpSpPr bwMode="auto">
          <a:xfrm>
            <a:off x="5872150" y="4064614"/>
            <a:ext cx="1828800" cy="457200"/>
            <a:chOff x="3216" y="3312"/>
            <a:chExt cx="1152" cy="288"/>
          </a:xfrm>
        </p:grpSpPr>
        <p:sp>
          <p:nvSpPr>
            <p:cNvPr id="37" name="Rectangle 28"/>
            <p:cNvSpPr>
              <a:spLocks noChangeArrowheads="1"/>
            </p:cNvSpPr>
            <p:nvPr/>
          </p:nvSpPr>
          <p:spPr bwMode="auto">
            <a:xfrm>
              <a:off x="3792" y="3312"/>
              <a:ext cx="288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 dirty="0">
                  <a:latin typeface="Times New Roman" panose="02020603050405020304" pitchFamily="18" charset="0"/>
                  <a:cs typeface="Arial" panose="020B0604020202020204" pitchFamily="34" charset="0"/>
                </a:rPr>
                <a:t>y</a:t>
              </a:r>
              <a:endParaRPr lang="en-US" altLang="en-US" sz="2000" b="1" dirty="0">
                <a:solidFill>
                  <a:schemeClr val="dk1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8" name="Rectangle 29"/>
            <p:cNvSpPr>
              <a:spLocks noChangeArrowheads="1"/>
            </p:cNvSpPr>
            <p:nvPr/>
          </p:nvSpPr>
          <p:spPr bwMode="auto">
            <a:xfrm>
              <a:off x="3504" y="3312"/>
              <a:ext cx="288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 dirty="0" smtClean="0">
                  <a:solidFill>
                    <a:schemeClr val="dk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o</a:t>
              </a:r>
              <a:endParaRPr lang="en-US" altLang="en-US" sz="2000" b="1" dirty="0">
                <a:solidFill>
                  <a:schemeClr val="dk1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9" name="Rectangle 30"/>
            <p:cNvSpPr>
              <a:spLocks noChangeArrowheads="1"/>
            </p:cNvSpPr>
            <p:nvPr/>
          </p:nvSpPr>
          <p:spPr bwMode="auto">
            <a:xfrm>
              <a:off x="3216" y="3312"/>
              <a:ext cx="288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 dirty="0" smtClean="0">
                  <a:solidFill>
                    <a:schemeClr val="dk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R</a:t>
              </a:r>
              <a:endParaRPr lang="en-US" altLang="en-US" sz="2000" b="1" dirty="0">
                <a:solidFill>
                  <a:schemeClr val="dk1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1" name="Rectangle 32"/>
            <p:cNvSpPr>
              <a:spLocks noChangeArrowheads="1"/>
            </p:cNvSpPr>
            <p:nvPr/>
          </p:nvSpPr>
          <p:spPr bwMode="auto">
            <a:xfrm>
              <a:off x="4080" y="3312"/>
              <a:ext cx="288" cy="288"/>
            </a:xfrm>
            <a:prstGeom prst="rect">
              <a:avLst/>
            </a:prstGeom>
            <a:solidFill>
              <a:srgbClr val="FFFF00"/>
            </a:solidFill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 dirty="0" smtClean="0">
                  <a:latin typeface="Times New Roman" panose="02020603050405020304" pitchFamily="18" charset="0"/>
                  <a:cs typeface="Arial" panose="020B0604020202020204" pitchFamily="34" charset="0"/>
                </a:rPr>
                <a:t>‘\0’</a:t>
              </a:r>
              <a:endParaRPr lang="en-US" altLang="en-US" sz="2000" b="1" dirty="0">
                <a:solidFill>
                  <a:schemeClr val="dk1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2" name="Group 39"/>
          <p:cNvGrpSpPr>
            <a:grpSpLocks/>
          </p:cNvGrpSpPr>
          <p:nvPr/>
        </p:nvGrpSpPr>
        <p:grpSpPr bwMode="auto">
          <a:xfrm>
            <a:off x="7015150" y="4738831"/>
            <a:ext cx="1828800" cy="457200"/>
            <a:chOff x="3216" y="3312"/>
            <a:chExt cx="1152" cy="288"/>
          </a:xfrm>
        </p:grpSpPr>
        <p:sp>
          <p:nvSpPr>
            <p:cNvPr id="43" name="Rectangle 28"/>
            <p:cNvSpPr>
              <a:spLocks noChangeArrowheads="1"/>
            </p:cNvSpPr>
            <p:nvPr/>
          </p:nvSpPr>
          <p:spPr bwMode="auto">
            <a:xfrm>
              <a:off x="3792" y="3312"/>
              <a:ext cx="288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 dirty="0">
                  <a:latin typeface="Times New Roman" panose="02020603050405020304" pitchFamily="18" charset="0"/>
                  <a:cs typeface="Arial" panose="020B0604020202020204" pitchFamily="34" charset="0"/>
                </a:rPr>
                <a:t>y</a:t>
              </a:r>
              <a:endParaRPr lang="en-US" altLang="en-US" sz="2000" b="1" dirty="0">
                <a:solidFill>
                  <a:schemeClr val="dk1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4" name="Rectangle 29"/>
            <p:cNvSpPr>
              <a:spLocks noChangeArrowheads="1"/>
            </p:cNvSpPr>
            <p:nvPr/>
          </p:nvSpPr>
          <p:spPr bwMode="auto">
            <a:xfrm>
              <a:off x="3504" y="3312"/>
              <a:ext cx="288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 dirty="0" smtClean="0">
                  <a:solidFill>
                    <a:schemeClr val="dk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o</a:t>
              </a:r>
              <a:endParaRPr lang="en-US" altLang="en-US" sz="2000" b="1" dirty="0">
                <a:solidFill>
                  <a:schemeClr val="dk1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" name="Rectangle 30"/>
            <p:cNvSpPr>
              <a:spLocks noChangeArrowheads="1"/>
            </p:cNvSpPr>
            <p:nvPr/>
          </p:nvSpPr>
          <p:spPr bwMode="auto">
            <a:xfrm>
              <a:off x="3216" y="3312"/>
              <a:ext cx="288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 dirty="0" smtClean="0">
                  <a:solidFill>
                    <a:schemeClr val="dk1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R</a:t>
              </a:r>
              <a:endParaRPr lang="en-US" altLang="en-US" sz="2000" b="1" dirty="0">
                <a:solidFill>
                  <a:schemeClr val="dk1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32"/>
            <p:cNvSpPr>
              <a:spLocks noChangeArrowheads="1"/>
            </p:cNvSpPr>
            <p:nvPr/>
          </p:nvSpPr>
          <p:spPr bwMode="auto">
            <a:xfrm>
              <a:off x="4080" y="3312"/>
              <a:ext cx="288" cy="288"/>
            </a:xfrm>
            <a:prstGeom prst="rect">
              <a:avLst/>
            </a:prstGeom>
            <a:solidFill>
              <a:srgbClr val="FFFF00"/>
            </a:solidFill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b="1" dirty="0" smtClean="0">
                  <a:latin typeface="Times New Roman" panose="02020603050405020304" pitchFamily="18" charset="0"/>
                  <a:cs typeface="Arial" panose="020B0604020202020204" pitchFamily="34" charset="0"/>
                </a:rPr>
                <a:t>‘\0’</a:t>
              </a:r>
              <a:endParaRPr lang="en-US" altLang="en-US" sz="2000" b="1" dirty="0">
                <a:solidFill>
                  <a:schemeClr val="dk1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229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 2: Page Statistics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3528" y="1331640"/>
            <a:ext cx="8280920" cy="432960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Read a </a:t>
            </a:r>
            <a:r>
              <a:rPr lang="en-IN" altLang="en-US" sz="14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of text and </a:t>
            </a:r>
            <a:r>
              <a:rPr lang="en-IN" alt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 the number of </a:t>
            </a:r>
            <a:r>
              <a:rPr lang="en-IN" altLang="en-US" sz="14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uppercase in the text </a:t>
            </a:r>
            <a:r>
              <a:rPr lang="en-IN" alt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endParaRPr lang="en-IN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 &lt;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 &lt;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string.h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IN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char  line[81];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n, count=0;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(“%[^\n]”, line);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 =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(line);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 (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&lt;n;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{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if  (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isupper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(line[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count++;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}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(“\n The 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no. 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 uppercase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ltr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the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%s is %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”,line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count);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763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 1: Upper </a:t>
            </a: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ase </a:t>
            </a: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ounting 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66886" y="1331640"/>
            <a:ext cx="8820472" cy="4840560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Read a </a:t>
            </a:r>
            <a:r>
              <a:rPr lang="en-IN" altLang="en-US" sz="14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 </a:t>
            </a:r>
            <a:r>
              <a:rPr lang="en-IN" alt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count the number of uppercase letters */</a:t>
            </a:r>
          </a:p>
          <a:p>
            <a:endParaRPr lang="en-IN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 &lt;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 &lt;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string.h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MAX 1000;</a:t>
            </a:r>
          </a:p>
          <a:p>
            <a:endParaRPr lang="en-IN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char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myText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[MAX];</a:t>
            </a:r>
            <a:endParaRPr lang="en-IN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n,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wCount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lCount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endParaRPr lang="en-IN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((c=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!= 0)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myText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++] = c;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myText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‘\0’;</a:t>
            </a:r>
          </a:p>
          <a:p>
            <a:endParaRPr lang="en-IN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 =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myText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IN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 (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&lt;n;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{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switch(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myText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]){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case ‘ ‘: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wCount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 break;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case ‘\.’ :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lcount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 break;</a:t>
            </a:r>
            <a:endParaRPr lang="en-IN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}</a:t>
            </a: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(“\n The 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 </a:t>
            </a:r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 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words is %d and sentences is %d”,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wCount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lCount</a:t>
            </a:r>
            <a:r>
              <a:rPr lang="en-IN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IN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70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result for Any question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710" y="1628800"/>
            <a:ext cx="2304256" cy="3584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467544" y="692696"/>
            <a:ext cx="8229600" cy="93610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altLang="zh-CN" sz="60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Any question?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5301208"/>
            <a:ext cx="77048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You may post your question(s) at the “Discussion Forum” maintained in the course Web page.</a:t>
            </a:r>
            <a:endParaRPr lang="en-IN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#04: © DSamanta</a:t>
            </a:r>
            <a:endParaRPr lang="en-I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595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7504" y="404664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for Ponder…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#04: © DSamanta</a:t>
            </a:r>
            <a:endParaRPr lang="en-IN" sz="1000" b="0" i="1" dirty="0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63272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8862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array of integer of size 10 is declared. Compiler then allocate memory for it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which memory (cache, main memory, secondary memory) the memory is allocated?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it is stored in maim memory, then in which part of the memory (data area, heap area or instruction area) it is stored?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much memory (in Bytes), usually it will take?</a:t>
            </a:r>
          </a:p>
          <a:p>
            <a:pPr marL="708660" lvl="1" indent="-342900">
              <a:lnSpc>
                <a:spcPct val="150000"/>
              </a:lnSpc>
              <a:buFont typeface="+mj-lt"/>
              <a:buAutoNum type="alphaLcParenR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they stored in contagious locations or distributed at random thorough the entire memory available?</a:t>
            </a:r>
          </a:p>
          <a:p>
            <a:pPr marL="365760" lvl="1" indent="0">
              <a:lnSpc>
                <a:spcPct val="150000"/>
              </a:lnSpc>
              <a:buNone/>
            </a:pPr>
            <a:endParaRPr lang="en-US" sz="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862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arrays x and y are declared as follows.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x[100] ;        double y [100];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Which would take more amount? Why?</a:t>
            </a:r>
          </a:p>
          <a:p>
            <a:pPr marL="45720" indent="0">
              <a:lnSpc>
                <a:spcPct val="150000"/>
              </a:lnSpc>
              <a:buNone/>
            </a:pPr>
            <a:endParaRPr lang="en-US" sz="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8620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Suppose, you have declared an array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x[100];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Assume that the word size of the memory is 2 bytes. If the starting location of the array (i.e., the location of x[0]) in the memory is 1124, then what will be the memory location of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x[8]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764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7504" y="404664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for </a:t>
            </a:r>
            <a:r>
              <a:rPr lang="en-US" altLang="zh-CN" sz="4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Ponder…</a:t>
            </a:r>
            <a:endParaRPr lang="en-US" altLang="zh-CN" sz="48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#04: © DSamanta</a:t>
            </a:r>
            <a:endParaRPr lang="en-IN" sz="1000" b="0" i="1" dirty="0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63272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88620" indent="-342900">
              <a:lnSpc>
                <a:spcPct val="150000"/>
              </a:lnSpc>
              <a:buFont typeface="+mj-lt"/>
              <a:buAutoNum type="arabicPeriod" startAt="4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Suppose, we want to store the following data into an array, which is declared as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a2z [100]; 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11, 0, A, a, -1, 55, *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Is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possible to store them? If not, why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2747772" lvl="8" indent="-342900">
              <a:lnSpc>
                <a:spcPct val="150000"/>
              </a:lnSpc>
              <a:buFont typeface="+mj-lt"/>
              <a:buAutoNum type="arabicPeriod" startAt="5"/>
            </a:pPr>
            <a:endParaRPr lang="en-US" sz="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8620" indent="-342900">
              <a:lnSpc>
                <a:spcPct val="150000"/>
              </a:lnSpc>
              <a:buFont typeface="+mj-lt"/>
              <a:buAutoNum type="arabicPeriod" startAt="5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will be the memory location of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][j]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memory, if the starting location of the array is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the 2-D array is stored in column major order? Assume, each element of the array needs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words of the memory.</a:t>
            </a:r>
          </a:p>
          <a:p>
            <a:pPr marL="388620" indent="-342900">
              <a:lnSpc>
                <a:spcPct val="150000"/>
              </a:lnSpc>
              <a:buFont typeface="+mj-lt"/>
              <a:buAutoNum type="arabicPeriod" startAt="5"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8620" indent="-342900">
              <a:lnSpc>
                <a:spcPct val="150000"/>
              </a:lnSpc>
              <a:buFont typeface="+mj-lt"/>
              <a:buAutoNum type="arabicPeriod" startAt="5"/>
            </a:pP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8620" indent="-342900">
              <a:lnSpc>
                <a:spcPct val="150000"/>
              </a:lnSpc>
              <a:buFont typeface="+mj-lt"/>
              <a:buAutoNum type="arabicPeriod" startAt="5"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8620" indent="-342900">
              <a:lnSpc>
                <a:spcPct val="150000"/>
              </a:lnSpc>
              <a:buFont typeface="+mj-lt"/>
              <a:buAutoNum type="arabicPeriod" startAt="5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should be the memory locations in (a) row-major and (b) column major order of any non-zero elements of the following diagonal matrices.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3717032"/>
            <a:ext cx="1707932" cy="13372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1664" y="5149291"/>
            <a:ext cx="2152200" cy="125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73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7504" y="404664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for </a:t>
            </a:r>
            <a:r>
              <a:rPr lang="en-US" altLang="zh-CN" sz="4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Ponder…</a:t>
            </a:r>
            <a:endParaRPr lang="en-US" altLang="zh-CN" sz="48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 sz="1000" b="0" i="1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63272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88620" indent="-342900">
              <a:lnSpc>
                <a:spcPct val="150000"/>
              </a:lnSpc>
              <a:buFont typeface="+mj-lt"/>
              <a:buAutoNum type="arabicPeriod" startAt="7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Assume that array A and B are declared as follows: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A[5][4];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B[4];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Find the errors (if any), in the following program segments</a:t>
            </a:r>
          </a:p>
          <a:p>
            <a:pPr marL="708660" lvl="1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12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=1; </a:t>
            </a:r>
            <a:r>
              <a:rPr lang="en-US" sz="12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&lt;4; </a:t>
            </a:r>
            <a:r>
              <a:rPr lang="en-US" sz="12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 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(“%f”, B[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94360" lvl="1" indent="-228600">
              <a:spcBef>
                <a:spcPts val="0"/>
              </a:spcBef>
              <a:spcAft>
                <a:spcPts val="0"/>
              </a:spcAft>
              <a:buFont typeface="+mj-lt"/>
              <a:buAutoNum type="alphaLcParenR" startAt="2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=1; </a:t>
            </a: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&lt;=5; </a:t>
            </a: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  for (j=1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&lt;=4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 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A[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][j] = 0;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08660" lvl="1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R" startAt="3"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=4; </a:t>
            </a:r>
            <a:r>
              <a:rPr lang="en-US" sz="12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&gt;=0; </a:t>
            </a:r>
            <a:r>
              <a:rPr lang="en-US" sz="12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--)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(“%d”, &amp;B[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43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7504" y="404664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for </a:t>
            </a:r>
            <a:r>
              <a:rPr lang="en-US" altLang="zh-CN" sz="4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Ponder…</a:t>
            </a:r>
            <a:endParaRPr lang="en-US" altLang="zh-CN" sz="48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 sz="1000" b="0" i="1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63272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8862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 startAt="8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String variables can be assigned values in the following four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ways: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40130" lvl="2" indent="-40005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 type declaration </a:t>
            </a:r>
          </a:p>
          <a:p>
            <a:pPr marL="914400"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a)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name[] = “India”;</a:t>
            </a:r>
          </a:p>
          <a:p>
            <a:pPr marL="914400"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b)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name [ ] = {‘I’, ‘n’, ‘d’, ‘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’, ‘a’, ‘\0’};\</a:t>
            </a:r>
          </a:p>
          <a:p>
            <a:pPr marL="914400" lvl="3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40130" lvl="2" indent="-40005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strcpy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</a:p>
          <a:p>
            <a:pPr marL="64008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aString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name);</a:t>
            </a:r>
          </a:p>
          <a:p>
            <a:pPr marL="640080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40130" lvl="2" indent="-400050">
              <a:spcBef>
                <a:spcPts val="0"/>
              </a:spcBef>
              <a:spcAft>
                <a:spcPts val="0"/>
              </a:spcAft>
              <a:buFont typeface="+mj-lt"/>
              <a:buAutoNum type="romanLcPeriod" startAt="3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Reading-in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string using </a:t>
            </a:r>
            <a:r>
              <a:rPr lang="en-U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scanf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function</a:t>
            </a:r>
          </a:p>
          <a:p>
            <a:pPr marL="64008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(%s”, name);</a:t>
            </a:r>
          </a:p>
          <a:p>
            <a:pPr marL="640080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40130" lvl="2" indent="-400050">
              <a:spcBef>
                <a:spcPts val="0"/>
              </a:spcBef>
              <a:spcAft>
                <a:spcPts val="0"/>
              </a:spcAft>
              <a:buFont typeface="+mj-lt"/>
              <a:buAutoNum type="romanLcPeriod" startAt="4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Reading using gets function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gets(name);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What is the advantages and limitations in the above ways of initializing a string variable. Explain your       answers with appropriate C programs.</a:t>
            </a:r>
          </a:p>
          <a:p>
            <a:pPr marL="4572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862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 startAt="9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required to store the name of 20 cities. Assume that name of a city should not exceed 20 characters. Give an idea how the data can be stored in a string matrix say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myCities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tht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myCity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will stored the name of the </a:t>
            </a:r>
            <a:r>
              <a:rPr lang="en-US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i-th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city.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69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7504" y="404664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for Practice…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58</a:t>
            </a:fld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#01: © DSamanta</a:t>
            </a:r>
            <a:endParaRPr lang="en-IN" sz="1000" b="0" i="1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63272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lnSpc>
                <a:spcPct val="150000"/>
              </a:lnSpc>
              <a:buNone/>
            </a:pP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You can check the Moodle course management system for a set of problems for your own practice.</a:t>
            </a:r>
          </a:p>
          <a:p>
            <a:pPr lvl="8">
              <a:spcBef>
                <a:spcPts val="0"/>
              </a:spcBef>
              <a:spcAft>
                <a:spcPts val="0"/>
              </a:spcAft>
            </a:pPr>
            <a:endParaRPr lang="en-US" b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800" b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Login to the Moodle system at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http://cse.iitkgp.ac.in/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Select “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PDS Spring-2017 (Theory)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the link “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My Courses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Go to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Topic 4: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 Sheet #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Arrays and Strings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Solutions to the problems in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 Sheet #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will be uploaded in due time.</a:t>
            </a:r>
          </a:p>
        </p:txBody>
      </p:sp>
    </p:spTree>
    <p:extLst>
      <p:ext uri="{BB962C8B-B14F-4D97-AF65-F5344CB8AC3E}">
        <p14:creationId xmlns:p14="http://schemas.microsoft.com/office/powerpoint/2010/main" val="225352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#01: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59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2644170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If you try to solve problems yourself, then you will learn many things automatically.</a:t>
            </a:r>
          </a:p>
          <a:p>
            <a:pPr lvl="1"/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r"/>
            <a:r>
              <a:rPr lang="en-US" sz="240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Spend few minutes and then enjoy the study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37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Basic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Concept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2"/>
            <a:ext cx="8363272" cy="5472607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Many applications require multiple data items 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that have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common characteristics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IN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mathematics, we often express such groups of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 items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indexed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form</a:t>
            </a:r>
          </a:p>
          <a:p>
            <a:pPr marL="640080" lvl="2" indent="0">
              <a:buNone/>
            </a:pP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x</a:t>
            </a:r>
            <a:r>
              <a:rPr lang="en-IN" baseline="-25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x</a:t>
            </a:r>
            <a:r>
              <a:rPr lang="en-IN" baseline="-25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x</a:t>
            </a:r>
            <a:r>
              <a:rPr lang="en-IN" baseline="-25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…, x</a:t>
            </a:r>
            <a:r>
              <a:rPr lang="en-IN" baseline="-25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IN" baseline="-25000" dirty="0" smtClean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8"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Why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 arrays essential for some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applications?</a:t>
            </a:r>
          </a:p>
          <a:p>
            <a:pPr lvl="2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Reading some numbers from the keyboard and then </a:t>
            </a:r>
          </a:p>
          <a:p>
            <a:pPr lvl="3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Sort them in ascending order.</a:t>
            </a:r>
          </a:p>
          <a:p>
            <a:pPr lvl="3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find the mode and standard deviation.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3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How such a set of data can be stored in computer and subsequently process them?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30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Basic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Concept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1539" y="3251833"/>
            <a:ext cx="3038233" cy="1872208"/>
          </a:xfrm>
          <a:prstGeom prst="rect">
            <a:avLst/>
          </a:prstGeom>
        </p:spPr>
      </p:pic>
      <p:pic>
        <p:nvPicPr>
          <p:cNvPr id="2052" name="Picture 4" descr="Image result for 1-D arra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071813"/>
            <a:ext cx="2818212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1-D arra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85404"/>
            <a:ext cx="57150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615652" y="2264516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1-D array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732258" y="5533766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-D array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614215" y="5375122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-D array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03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852936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1-D Arrays</a:t>
            </a:r>
            <a:endParaRPr lang="en-IN" sz="6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99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Arrays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Homogenous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 types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data items constituting the group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share the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same name.</a:t>
            </a: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2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x[10];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Individual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elements are accessed by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specifying the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index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IN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#04: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475656" y="3717032"/>
            <a:ext cx="5638800" cy="609600"/>
            <a:chOff x="1056" y="2640"/>
            <a:chExt cx="3552" cy="384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056" y="2640"/>
              <a:ext cx="3552" cy="384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en-IN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1440" y="2640"/>
              <a:ext cx="0" cy="384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en-IN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1824" y="2640"/>
              <a:ext cx="0" cy="384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en-IN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2208" y="2640"/>
              <a:ext cx="0" cy="384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en-IN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4224" y="2640"/>
              <a:ext cx="0" cy="384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sz="2000" b="1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en-IN"/>
            </a:p>
          </p:txBody>
        </p:sp>
      </p:grp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4610100" y="5013176"/>
            <a:ext cx="2504356" cy="609600"/>
          </a:xfrm>
          <a:prstGeom prst="wedgeRectCallout">
            <a:avLst>
              <a:gd name="adj1" fmla="val -72764"/>
              <a:gd name="adj2" fmla="val -150259"/>
            </a:avLst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800" b="0" dirty="0" smtClean="0">
                <a:solidFill>
                  <a:srgbClr val="7030A0"/>
                </a:solidFill>
              </a:rPr>
              <a:t>x </a:t>
            </a:r>
            <a:r>
              <a:rPr lang="en-US" altLang="en-US" sz="1800" b="0" dirty="0">
                <a:solidFill>
                  <a:srgbClr val="7030A0"/>
                </a:solidFill>
              </a:rPr>
              <a:t>is a 10-element one dimensional array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1527312" y="440441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0" dirty="0">
                <a:solidFill>
                  <a:srgbClr val="7030A0"/>
                </a:solidFill>
              </a:rPr>
              <a:t>x[0]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085256" y="440441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0" dirty="0" smtClean="0">
                <a:solidFill>
                  <a:srgbClr val="7030A0"/>
                </a:solidFill>
              </a:rPr>
              <a:t>x[1]</a:t>
            </a:r>
            <a:endParaRPr lang="en-US" altLang="en-US" sz="1800" b="0" dirty="0">
              <a:solidFill>
                <a:srgbClr val="7030A0"/>
              </a:solidFill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2694856" y="440441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0" dirty="0" smtClean="0">
                <a:solidFill>
                  <a:srgbClr val="7030A0"/>
                </a:solidFill>
              </a:rPr>
              <a:t>x[2]</a:t>
            </a:r>
            <a:endParaRPr lang="en-US" altLang="en-US" sz="1800" b="0" dirty="0">
              <a:solidFill>
                <a:srgbClr val="7030A0"/>
              </a:solidFill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6504856" y="440441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0" dirty="0" smtClean="0">
                <a:solidFill>
                  <a:srgbClr val="7030A0"/>
                </a:solidFill>
              </a:rPr>
              <a:t>x[9]</a:t>
            </a:r>
            <a:endParaRPr lang="en-US" altLang="en-US" sz="1800" b="0" dirty="0">
              <a:solidFill>
                <a:srgbClr val="7030A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9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1338</TotalTime>
  <Words>3296</Words>
  <Application>Microsoft Office PowerPoint</Application>
  <PresentationFormat>On-screen Show (4:3)</PresentationFormat>
  <Paragraphs>805</Paragraphs>
  <Slides>59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59</vt:i4>
      </vt:variant>
    </vt:vector>
  </HeadingPairs>
  <TitlesOfParts>
    <vt:vector size="69" baseType="lpstr">
      <vt:lpstr>宋体</vt:lpstr>
      <vt:lpstr>Arial</vt:lpstr>
      <vt:lpstr>Calibri</vt:lpstr>
      <vt:lpstr>Courier New</vt:lpstr>
      <vt:lpstr>Georgia</vt:lpstr>
      <vt:lpstr>Times New Roman</vt:lpstr>
      <vt:lpstr>Trebuchet MS</vt:lpstr>
      <vt:lpstr>Wingdings</vt:lpstr>
      <vt:lpstr>Slipstream</vt:lpstr>
      <vt:lpstr>1_Slipstream</vt:lpstr>
      <vt:lpstr>Programming and Data Structures</vt:lpstr>
      <vt:lpstr>PowerPoint Presentation</vt:lpstr>
      <vt:lpstr>Today’s Discussion…</vt:lpstr>
      <vt:lpstr>Arrays</vt:lpstr>
      <vt:lpstr>Some Examples of Arrays</vt:lpstr>
      <vt:lpstr>Basic Concept</vt:lpstr>
      <vt:lpstr>Basic Concept</vt:lpstr>
      <vt:lpstr>1-D Arrays</vt:lpstr>
      <vt:lpstr>Arrays</vt:lpstr>
      <vt:lpstr>Declaring Arrays</vt:lpstr>
      <vt:lpstr>Examples</vt:lpstr>
      <vt:lpstr>How an array is stored in memory?</vt:lpstr>
      <vt:lpstr>A Warning</vt:lpstr>
      <vt:lpstr>Initialization of Arrays</vt:lpstr>
      <vt:lpstr>Initialization of Arrays</vt:lpstr>
      <vt:lpstr>Example 1:  Find the minimum of a Set of 10 Numbers</vt:lpstr>
      <vt:lpstr>Alternate Version #1</vt:lpstr>
      <vt:lpstr>Alternate Version #2</vt:lpstr>
      <vt:lpstr>Example 2:  Computing GPA</vt:lpstr>
      <vt:lpstr>Things You Cannot Do</vt:lpstr>
      <vt:lpstr>Accessing Array</vt:lpstr>
      <vt:lpstr>Accessing Array</vt:lpstr>
      <vt:lpstr>2-D Arrays</vt:lpstr>
      <vt:lpstr>Two Dimensional Arrays</vt:lpstr>
      <vt:lpstr>Declaring 2-D Arrays</vt:lpstr>
      <vt:lpstr>Accessing Elements of a 2-D Array</vt:lpstr>
      <vt:lpstr>Storing a 2-D Array in Memory</vt:lpstr>
      <vt:lpstr>Reading the Elements of a 2-D Array</vt:lpstr>
      <vt:lpstr>Printing the Elements of a 2-D Array</vt:lpstr>
      <vt:lpstr>Printing the Elements of a 2-D Array</vt:lpstr>
      <vt:lpstr>Example 1: Reading a Matrix Amxn</vt:lpstr>
      <vt:lpstr>Example 2: Matrix Addition</vt:lpstr>
      <vt:lpstr>Example 3: Matrix Multiplication</vt:lpstr>
      <vt:lpstr>Arrays Beyond 2-D</vt:lpstr>
      <vt:lpstr>Strings</vt:lpstr>
      <vt:lpstr>Introduction</vt:lpstr>
      <vt:lpstr>Character Arrays and Strings</vt:lpstr>
      <vt:lpstr>Declaring String Variables</vt:lpstr>
      <vt:lpstr>Examples</vt:lpstr>
      <vt:lpstr>Reading Strings from the Keyboard</vt:lpstr>
      <vt:lpstr>Reading “words”</vt:lpstr>
      <vt:lpstr>Reading a “line of text”</vt:lpstr>
      <vt:lpstr>Reading a “line of text”</vt:lpstr>
      <vt:lpstr>Reading a line :: Alternate Approach</vt:lpstr>
      <vt:lpstr>Writing Strings to the Screen</vt:lpstr>
      <vt:lpstr>Processing Character Strings</vt:lpstr>
      <vt:lpstr>strcpy()</vt:lpstr>
      <vt:lpstr>strlen()</vt:lpstr>
      <vt:lpstr>strcmp()</vt:lpstr>
      <vt:lpstr>strcat()</vt:lpstr>
      <vt:lpstr>Example 2: Page Statistics</vt:lpstr>
      <vt:lpstr>Example 1: Upper Case Counting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IIT Kharagpur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and Data Structures</dc:title>
  <dc:creator>Debasis Samanta</dc:creator>
  <cp:lastModifiedBy>ds</cp:lastModifiedBy>
  <cp:revision>318</cp:revision>
  <dcterms:created xsi:type="dcterms:W3CDTF">2016-12-06T07:31:32Z</dcterms:created>
  <dcterms:modified xsi:type="dcterms:W3CDTF">2017-02-07T00:20:19Z</dcterms:modified>
</cp:coreProperties>
</file>